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4" r:id="rId3"/>
    <p:sldId id="276" r:id="rId4"/>
    <p:sldId id="277" r:id="rId5"/>
    <p:sldId id="278" r:id="rId6"/>
    <p:sldId id="279" r:id="rId7"/>
    <p:sldId id="282" r:id="rId8"/>
    <p:sldId id="280" r:id="rId9"/>
    <p:sldId id="281" r:id="rId10"/>
    <p:sldId id="271" r:id="rId11"/>
    <p:sldId id="272" r:id="rId12"/>
    <p:sldId id="268" r:id="rId13"/>
    <p:sldId id="269" r:id="rId14"/>
    <p:sldId id="270" r:id="rId15"/>
    <p:sldId id="283" r:id="rId16"/>
    <p:sldId id="284" r:id="rId17"/>
    <p:sldId id="285" r:id="rId18"/>
    <p:sldId id="256" r:id="rId19"/>
    <p:sldId id="257" r:id="rId20"/>
    <p:sldId id="258" r:id="rId21"/>
    <p:sldId id="261" r:id="rId22"/>
    <p:sldId id="260" r:id="rId23"/>
    <p:sldId id="262" r:id="rId24"/>
    <p:sldId id="263" r:id="rId25"/>
    <p:sldId id="264" r:id="rId26"/>
    <p:sldId id="265" r:id="rId27"/>
    <p:sldId id="267" r:id="rId28"/>
    <p:sldId id="266" r:id="rId29"/>
    <p:sldId id="286" r:id="rId30"/>
  </p:sldIdLst>
  <p:sldSz cx="9144000" cy="6858000" type="screen4x3"/>
  <p:notesSz cx="6858000" cy="9144000"/>
  <p:defaultTextStyle>
    <a:defPPr>
      <a:defRPr lang="pl-PL"/>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4" y="-62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4" name="Trójkąt prostokątny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zh-TW">
              <a:solidFill>
                <a:srgbClr val="FFFFFF"/>
              </a:solidFill>
              <a:ea typeface="新細明體" charset="-120"/>
            </a:endParaRPr>
          </a:p>
        </p:txBody>
      </p:sp>
      <p:grpSp>
        <p:nvGrpSpPr>
          <p:cNvPr id="5" name="Grupa 1"/>
          <p:cNvGrpSpPr>
            <a:grpSpLocks/>
          </p:cNvGrpSpPr>
          <p:nvPr/>
        </p:nvGrpSpPr>
        <p:grpSpPr bwMode="auto">
          <a:xfrm>
            <a:off x="-3175" y="4953000"/>
            <a:ext cx="9147175" cy="1911350"/>
            <a:chOff x="-3765" y="4832896"/>
            <a:chExt cx="9147765" cy="2032192"/>
          </a:xfrm>
        </p:grpSpPr>
        <p:sp>
          <p:nvSpPr>
            <p:cNvPr id="6" name="Dowolny kształt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kumimoji="0" lang="en-US">
                <a:latin typeface="+mn-lt"/>
                <a:ea typeface="+mn-ea"/>
              </a:endParaRPr>
            </a:p>
          </p:txBody>
        </p:sp>
        <p:sp>
          <p:nvSpPr>
            <p:cNvPr id="7" name="Dowolny kształt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kumimoji="0" lang="en-US">
                <a:latin typeface="+mn-lt"/>
                <a:ea typeface="+mn-ea"/>
              </a:endParaRPr>
            </a:p>
          </p:txBody>
        </p:sp>
        <p:sp>
          <p:nvSpPr>
            <p:cNvPr id="8"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zh-TW">
                <a:solidFill>
                  <a:srgbClr val="FFFFFF"/>
                </a:solidFill>
                <a:ea typeface="新細明體" charset="-120"/>
              </a:endParaRPr>
            </a:p>
          </p:txBody>
        </p:sp>
        <p:cxnSp>
          <p:nvCxnSpPr>
            <p:cNvPr id="10"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ytuł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11" name="Symbol zastępczy daty 29"/>
          <p:cNvSpPr>
            <a:spLocks noGrp="1"/>
          </p:cNvSpPr>
          <p:nvPr>
            <p:ph type="dt" sz="half" idx="10"/>
          </p:nvPr>
        </p:nvSpPr>
        <p:spPr/>
        <p:txBody>
          <a:bodyPr/>
          <a:lstStyle>
            <a:lvl1pPr>
              <a:defRPr>
                <a:solidFill>
                  <a:srgbClr val="FFFFFF"/>
                </a:solidFill>
              </a:defRPr>
            </a:lvl1pPr>
            <a:extLst/>
          </a:lstStyle>
          <a:p>
            <a:pPr>
              <a:defRPr/>
            </a:pPr>
            <a:fld id="{A43841D7-3AFB-45ED-BD9C-C38164A56C24}" type="datetimeFigureOut">
              <a:rPr lang="pl-PL"/>
              <a:pPr>
                <a:defRPr/>
              </a:pPr>
              <a:t>2016-12-06</a:t>
            </a:fld>
            <a:endParaRPr lang="pl-PL"/>
          </a:p>
        </p:txBody>
      </p:sp>
      <p:sp>
        <p:nvSpPr>
          <p:cNvPr id="12" name="Symbol zastępczy stopki 18"/>
          <p:cNvSpPr>
            <a:spLocks noGrp="1"/>
          </p:cNvSpPr>
          <p:nvPr>
            <p:ph type="ftr" sz="quarter" idx="11"/>
          </p:nvPr>
        </p:nvSpPr>
        <p:spPr/>
        <p:txBody>
          <a:bodyPr/>
          <a:lstStyle>
            <a:lvl1pPr>
              <a:defRPr>
                <a:solidFill>
                  <a:schemeClr val="accent1">
                    <a:tint val="20000"/>
                  </a:schemeClr>
                </a:solidFill>
              </a:defRPr>
            </a:lvl1pPr>
            <a:extLst/>
          </a:lstStyle>
          <a:p>
            <a:pPr>
              <a:defRPr/>
            </a:pPr>
            <a:endParaRPr lang="pl-PL"/>
          </a:p>
        </p:txBody>
      </p:sp>
      <p:sp>
        <p:nvSpPr>
          <p:cNvPr id="13" name="Symbol zastępczy numeru slajdu 26"/>
          <p:cNvSpPr>
            <a:spLocks noGrp="1"/>
          </p:cNvSpPr>
          <p:nvPr>
            <p:ph type="sldNum" sz="quarter" idx="12"/>
          </p:nvPr>
        </p:nvSpPr>
        <p:spPr/>
        <p:txBody>
          <a:bodyPr/>
          <a:lstStyle>
            <a:lvl1pPr>
              <a:defRPr>
                <a:solidFill>
                  <a:srgbClr val="FFFFFF"/>
                </a:solidFill>
              </a:defRPr>
            </a:lvl1pPr>
            <a:extLst/>
          </a:lstStyle>
          <a:p>
            <a:pPr>
              <a:defRPr/>
            </a:pPr>
            <a:fld id="{3B6B76F2-0298-4BEB-BCB7-CDCE7C3D1F2A}"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9356A578-91BA-40FD-A617-71A36297198F}" type="datetimeFigureOut">
              <a:rPr lang="pl-PL"/>
              <a:pPr>
                <a:defRPr/>
              </a:pPr>
              <a:t>2016-12-06</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22CB615D-ACC8-4736-AD03-4DA7E4AF9B3D}"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6F69B602-4BF0-4BF8-A177-885FD91C6D35}" type="datetimeFigureOut">
              <a:rPr lang="pl-PL"/>
              <a:pPr>
                <a:defRPr/>
              </a:pPr>
              <a:t>2016-12-06</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2910D631-2455-4B5F-A665-015B7FD386B2}"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Tytuł 6"/>
          <p:cNvSpPr>
            <a:spLocks noGrp="1"/>
          </p:cNvSpPr>
          <p:nvPr>
            <p:ph type="title"/>
          </p:nvPr>
        </p:nvSpPr>
        <p:spPr/>
        <p:txBody>
          <a:bodyPr rtlCol="0"/>
          <a:lstStyle>
            <a:extLst/>
          </a:lstStyle>
          <a:p>
            <a:r>
              <a:rPr lang="pl-PL" smtClean="0"/>
              <a:t>Kliknij, aby edytować styl</a:t>
            </a:r>
            <a:endParaRPr lang="en-US"/>
          </a:p>
        </p:txBody>
      </p:sp>
      <p:sp>
        <p:nvSpPr>
          <p:cNvPr id="4" name="Symbol zastępczy daty 9"/>
          <p:cNvSpPr>
            <a:spLocks noGrp="1"/>
          </p:cNvSpPr>
          <p:nvPr>
            <p:ph type="dt" sz="half" idx="10"/>
          </p:nvPr>
        </p:nvSpPr>
        <p:spPr/>
        <p:txBody>
          <a:bodyPr/>
          <a:lstStyle>
            <a:lvl1pPr>
              <a:defRPr/>
            </a:lvl1pPr>
          </a:lstStyle>
          <a:p>
            <a:pPr>
              <a:defRPr/>
            </a:pPr>
            <a:fld id="{92D4F658-4E2C-463F-9F1D-D17B66202887}" type="datetimeFigureOut">
              <a:rPr lang="pl-PL"/>
              <a:pPr>
                <a:defRPr/>
              </a:pPr>
              <a:t>2016-12-06</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E4635006-6FBF-476D-9D53-CFCC1D8EDDA9}"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Pag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kumimoji="0" lang="en-US" altLang="zh-TW">
              <a:solidFill>
                <a:srgbClr val="FFFFFF"/>
              </a:solidFill>
              <a:ea typeface="新細明體" charset="-120"/>
            </a:endParaRPr>
          </a:p>
        </p:txBody>
      </p:sp>
      <p:sp>
        <p:nvSpPr>
          <p:cNvPr id="5" name="Pag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kumimoji="0" lang="en-US" altLang="zh-TW">
              <a:solidFill>
                <a:srgbClr val="FFFFFF"/>
              </a:solidFill>
              <a:ea typeface="新細明體" charset="-120"/>
            </a:endParaRPr>
          </a:p>
        </p:txBody>
      </p:sp>
      <p:sp>
        <p:nvSpPr>
          <p:cNvPr id="2" name="Tytuł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6" name="Symbol zastępczy daty 3"/>
          <p:cNvSpPr>
            <a:spLocks noGrp="1"/>
          </p:cNvSpPr>
          <p:nvPr>
            <p:ph type="dt" sz="half" idx="10"/>
          </p:nvPr>
        </p:nvSpPr>
        <p:spPr/>
        <p:txBody>
          <a:bodyPr/>
          <a:lstStyle>
            <a:lvl1pPr>
              <a:defRPr/>
            </a:lvl1pPr>
            <a:extLst/>
          </a:lstStyle>
          <a:p>
            <a:pPr>
              <a:defRPr/>
            </a:pPr>
            <a:fld id="{5500CC42-558B-43F2-A89D-6F5B993A53F1}" type="datetimeFigureOut">
              <a:rPr lang="pl-PL"/>
              <a:pPr>
                <a:defRPr/>
              </a:pPr>
              <a:t>2016-12-06</a:t>
            </a:fld>
            <a:endParaRPr lang="pl-PL"/>
          </a:p>
        </p:txBody>
      </p:sp>
      <p:sp>
        <p:nvSpPr>
          <p:cNvPr id="7" name="Symbol zastępczy stopki 4"/>
          <p:cNvSpPr>
            <a:spLocks noGrp="1"/>
          </p:cNvSpPr>
          <p:nvPr>
            <p:ph type="ftr" sz="quarter" idx="11"/>
          </p:nvPr>
        </p:nvSpPr>
        <p:spPr/>
        <p:txBody>
          <a:bodyPr/>
          <a:lstStyle>
            <a:lvl1pPr>
              <a:defRPr/>
            </a:lvl1pPr>
            <a:extLst/>
          </a:lstStyle>
          <a:p>
            <a:pPr>
              <a:defRPr/>
            </a:pPr>
            <a:endParaRPr lang="pl-PL"/>
          </a:p>
        </p:txBody>
      </p:sp>
      <p:sp>
        <p:nvSpPr>
          <p:cNvPr id="8" name="Symbol zastępczy numeru slajdu 5"/>
          <p:cNvSpPr>
            <a:spLocks noGrp="1"/>
          </p:cNvSpPr>
          <p:nvPr>
            <p:ph type="sldNum" sz="quarter" idx="12"/>
          </p:nvPr>
        </p:nvSpPr>
        <p:spPr/>
        <p:txBody>
          <a:bodyPr/>
          <a:lstStyle>
            <a:lvl1pPr>
              <a:defRPr/>
            </a:lvl1pPr>
            <a:extLst/>
          </a:lstStyle>
          <a:p>
            <a:pPr>
              <a:defRPr/>
            </a:pPr>
            <a:fld id="{0ED4180C-DE69-476E-82C8-458EC40D1030}"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8" name="Tytuł 7"/>
          <p:cNvSpPr>
            <a:spLocks noGrp="1"/>
          </p:cNvSpPr>
          <p:nvPr>
            <p:ph type="title"/>
          </p:nvPr>
        </p:nvSpPr>
        <p:spPr/>
        <p:txBody>
          <a:bodyPr rtlCol="0"/>
          <a:lstStyle>
            <a:extLst/>
          </a:lstStyle>
          <a:p>
            <a:r>
              <a:rPr lang="pl-PL" smtClean="0"/>
              <a:t>Kliknij, aby edytować styl</a:t>
            </a:r>
            <a:endParaRPr lang="en-US"/>
          </a:p>
        </p:txBody>
      </p:sp>
      <p:sp>
        <p:nvSpPr>
          <p:cNvPr id="5" name="Symbol zastępczy daty 4"/>
          <p:cNvSpPr>
            <a:spLocks noGrp="1"/>
          </p:cNvSpPr>
          <p:nvPr>
            <p:ph type="dt" sz="half" idx="10"/>
          </p:nvPr>
        </p:nvSpPr>
        <p:spPr/>
        <p:txBody>
          <a:bodyPr/>
          <a:lstStyle>
            <a:lvl1pPr>
              <a:defRPr/>
            </a:lvl1pPr>
            <a:extLst/>
          </a:lstStyle>
          <a:p>
            <a:pPr>
              <a:defRPr/>
            </a:pPr>
            <a:fld id="{957CAE86-2296-439E-801B-E03E2B5AA6FA}" type="datetimeFigureOut">
              <a:rPr lang="pl-PL"/>
              <a:pPr>
                <a:defRPr/>
              </a:pPr>
              <a:t>2016-12-06</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8BD86834-0903-4C87-8A35-BE7CF13DDC4B}"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lstStyle>
            <a:lvl1pPr>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3ADC69FF-C723-43A7-86A5-F9DC857577CF}" type="datetimeFigureOut">
              <a:rPr lang="pl-PL"/>
              <a:pPr>
                <a:defRPr/>
              </a:pPr>
              <a:t>2016-12-06</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26DB2C98-C4E0-4057-B67B-1AFD9816E47B}"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ytuł 5"/>
          <p:cNvSpPr>
            <a:spLocks noGrp="1"/>
          </p:cNvSpPr>
          <p:nvPr>
            <p:ph type="title"/>
          </p:nvPr>
        </p:nvSpPr>
        <p:spPr/>
        <p:txBody>
          <a:bodyPr rtlCol="0"/>
          <a:lstStyle>
            <a:extLst/>
          </a:lstStyle>
          <a:p>
            <a:r>
              <a:rPr lang="pl-PL" smtClean="0"/>
              <a:t>Kliknij, aby edytować styl</a:t>
            </a:r>
            <a:endParaRPr lang="en-US"/>
          </a:p>
        </p:txBody>
      </p:sp>
      <p:sp>
        <p:nvSpPr>
          <p:cNvPr id="3" name="Symbol zastępczy daty 2"/>
          <p:cNvSpPr>
            <a:spLocks noGrp="1"/>
          </p:cNvSpPr>
          <p:nvPr>
            <p:ph type="dt" sz="half" idx="10"/>
          </p:nvPr>
        </p:nvSpPr>
        <p:spPr/>
        <p:txBody>
          <a:bodyPr/>
          <a:lstStyle>
            <a:lvl1pPr>
              <a:defRPr/>
            </a:lvl1pPr>
            <a:extLst/>
          </a:lstStyle>
          <a:p>
            <a:pPr>
              <a:defRPr/>
            </a:pPr>
            <a:fld id="{0C319ED2-1252-4674-89BA-8B97DE17CDA8}" type="datetimeFigureOut">
              <a:rPr lang="pl-PL"/>
              <a:pPr>
                <a:defRPr/>
              </a:pPr>
              <a:t>2016-12-06</a:t>
            </a:fld>
            <a:endParaRPr lang="pl-PL"/>
          </a:p>
        </p:txBody>
      </p:sp>
      <p:sp>
        <p:nvSpPr>
          <p:cNvPr id="4" name="Symbol zastępczy stopki 3"/>
          <p:cNvSpPr>
            <a:spLocks noGrp="1"/>
          </p:cNvSpPr>
          <p:nvPr>
            <p:ph type="ftr" sz="quarter" idx="11"/>
          </p:nvPr>
        </p:nvSpPr>
        <p:spPr/>
        <p:txBody>
          <a:bodyPr/>
          <a:lstStyle>
            <a:lvl1pPr>
              <a:defRPr/>
            </a:lvl1pPr>
            <a:extLst/>
          </a:lstStyle>
          <a:p>
            <a:pPr>
              <a:defRPr/>
            </a:pPr>
            <a:endParaRPr lang="pl-PL"/>
          </a:p>
        </p:txBody>
      </p:sp>
      <p:sp>
        <p:nvSpPr>
          <p:cNvPr id="5" name="Symbol zastępczy numeru slajdu 4"/>
          <p:cNvSpPr>
            <a:spLocks noGrp="1"/>
          </p:cNvSpPr>
          <p:nvPr>
            <p:ph type="sldNum" sz="quarter" idx="12"/>
          </p:nvPr>
        </p:nvSpPr>
        <p:spPr/>
        <p:txBody>
          <a:bodyPr/>
          <a:lstStyle>
            <a:lvl1pPr>
              <a:defRPr/>
            </a:lvl1pPr>
            <a:extLst/>
          </a:lstStyle>
          <a:p>
            <a:pPr>
              <a:defRPr/>
            </a:pPr>
            <a:fld id="{83DAF879-F180-4BA1-A07F-F42E448CAEFD}"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9"/>
          <p:cNvSpPr>
            <a:spLocks noGrp="1"/>
          </p:cNvSpPr>
          <p:nvPr>
            <p:ph type="dt" sz="half" idx="10"/>
          </p:nvPr>
        </p:nvSpPr>
        <p:spPr/>
        <p:txBody>
          <a:bodyPr/>
          <a:lstStyle>
            <a:lvl1pPr>
              <a:defRPr/>
            </a:lvl1pPr>
          </a:lstStyle>
          <a:p>
            <a:pPr>
              <a:defRPr/>
            </a:pPr>
            <a:fld id="{9DB519EC-0E2B-42BD-8E48-627D2B9D1FA5}" type="datetimeFigureOut">
              <a:rPr lang="pl-PL"/>
              <a:pPr>
                <a:defRPr/>
              </a:pPr>
              <a:t>2016-12-06</a:t>
            </a:fld>
            <a:endParaRPr lang="pl-PL"/>
          </a:p>
        </p:txBody>
      </p:sp>
      <p:sp>
        <p:nvSpPr>
          <p:cNvPr id="3" name="Symbol zastępczy stopki 21"/>
          <p:cNvSpPr>
            <a:spLocks noGrp="1"/>
          </p:cNvSpPr>
          <p:nvPr>
            <p:ph type="ftr" sz="quarter" idx="11"/>
          </p:nvPr>
        </p:nvSpPr>
        <p:spPr/>
        <p:txBody>
          <a:bodyPr/>
          <a:lstStyle>
            <a:lvl1pPr>
              <a:defRPr/>
            </a:lvl1pPr>
          </a:lstStyle>
          <a:p>
            <a:pPr>
              <a:defRPr/>
            </a:pPr>
            <a:endParaRPr lang="pl-PL"/>
          </a:p>
        </p:txBody>
      </p:sp>
      <p:sp>
        <p:nvSpPr>
          <p:cNvPr id="4" name="Symbol zastępczy numeru slajdu 17"/>
          <p:cNvSpPr>
            <a:spLocks noGrp="1"/>
          </p:cNvSpPr>
          <p:nvPr>
            <p:ph type="sldNum" sz="quarter" idx="12"/>
          </p:nvPr>
        </p:nvSpPr>
        <p:spPr/>
        <p:txBody>
          <a:bodyPr/>
          <a:lstStyle>
            <a:lvl1pPr>
              <a:defRPr/>
            </a:lvl1pPr>
          </a:lstStyle>
          <a:p>
            <a:pPr>
              <a:defRPr/>
            </a:pPr>
            <a:fld id="{E7D86241-ACAE-4DA5-982A-81AFEFD934BC}"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l-PL" smtClean="0"/>
              <a:t>Kliknij, aby edytować styl</a:t>
            </a:r>
            <a:endParaRPr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3848355F-DDDE-4797-8E4D-9F366A9E4AD2}" type="datetimeFigureOut">
              <a:rPr lang="pl-PL"/>
              <a:pPr>
                <a:defRPr/>
              </a:pPr>
              <a:t>2016-12-06</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9C5B9718-F9DA-4B32-9972-828E1EC1AC71}"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Dowolny kształt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kumimoji="0" lang="en-US">
              <a:latin typeface="+mn-lt"/>
              <a:ea typeface="+mn-ea"/>
            </a:endParaRPr>
          </a:p>
        </p:txBody>
      </p:sp>
      <p:sp>
        <p:nvSpPr>
          <p:cNvPr id="6" name="Dowolny kształt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kumimoji="0" lang="en-US">
              <a:latin typeface="+mn-lt"/>
              <a:ea typeface="+mn-ea"/>
            </a:endParaRPr>
          </a:p>
        </p:txBody>
      </p:sp>
      <p:sp>
        <p:nvSpPr>
          <p:cNvPr id="7" name="Trójkąt prostokątny 9"/>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zh-TW">
              <a:solidFill>
                <a:srgbClr val="FFFFFF"/>
              </a:solidFill>
              <a:ea typeface="新細明體" charset="-120"/>
            </a:endParaRPr>
          </a:p>
        </p:txBody>
      </p:sp>
      <p:cxnSp>
        <p:nvCxnSpPr>
          <p:cNvPr id="8"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ag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kumimoji="0" lang="en-US" altLang="zh-TW">
              <a:solidFill>
                <a:srgbClr val="FFFFFF"/>
              </a:solidFill>
              <a:ea typeface="新細明體" charset="-120"/>
            </a:endParaRPr>
          </a:p>
        </p:txBody>
      </p:sp>
      <p:sp>
        <p:nvSpPr>
          <p:cNvPr id="10" name="Pag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kumimoji="0" lang="en-US" altLang="zh-TW">
              <a:solidFill>
                <a:srgbClr val="FFFFFF"/>
              </a:solidFill>
              <a:ea typeface="新細明體" charset="-120"/>
            </a:endParaRPr>
          </a:p>
        </p:txBody>
      </p:sp>
      <p:sp>
        <p:nvSpPr>
          <p:cNvPr id="4" name="Symbol zastępczy tekstu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l-PL" noProof="0" smtClean="0"/>
              <a:t>Kliknij ikonę, aby dodać obraz</a:t>
            </a:r>
            <a:endParaRPr lang="en-US" noProof="0" dirty="0"/>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l-PL" smtClean="0"/>
              <a:t>Kliknij, aby edytować styl</a:t>
            </a:r>
            <a:endParaRPr lang="en-US"/>
          </a:p>
        </p:txBody>
      </p:sp>
      <p:sp>
        <p:nvSpPr>
          <p:cNvPr id="11" name="Symbol zastępczy daty 4"/>
          <p:cNvSpPr>
            <a:spLocks noGrp="1"/>
          </p:cNvSpPr>
          <p:nvPr>
            <p:ph type="dt" sz="half" idx="10"/>
          </p:nvPr>
        </p:nvSpPr>
        <p:spPr/>
        <p:txBody>
          <a:bodyPr/>
          <a:lstStyle>
            <a:lvl1pPr>
              <a:defRPr>
                <a:solidFill>
                  <a:schemeClr val="tx1"/>
                </a:solidFill>
              </a:defRPr>
            </a:lvl1pPr>
            <a:extLst/>
          </a:lstStyle>
          <a:p>
            <a:pPr>
              <a:defRPr/>
            </a:pPr>
            <a:fld id="{705BC2F3-87F2-47A3-96B1-E41112609DC5}" type="datetimeFigureOut">
              <a:rPr lang="pl-PL"/>
              <a:pPr>
                <a:defRPr/>
              </a:pPr>
              <a:t>2016-12-06</a:t>
            </a:fld>
            <a:endParaRPr lang="pl-PL"/>
          </a:p>
        </p:txBody>
      </p:sp>
      <p:sp>
        <p:nvSpPr>
          <p:cNvPr id="12" name="Symbol zastępczy stopki 5"/>
          <p:cNvSpPr>
            <a:spLocks noGrp="1"/>
          </p:cNvSpPr>
          <p:nvPr>
            <p:ph type="ftr" sz="quarter" idx="11"/>
          </p:nvPr>
        </p:nvSpPr>
        <p:spPr/>
        <p:txBody>
          <a:bodyPr/>
          <a:lstStyle>
            <a:lvl1pPr>
              <a:defRPr>
                <a:solidFill>
                  <a:schemeClr val="tx1"/>
                </a:solidFill>
              </a:defRPr>
            </a:lvl1pPr>
            <a:extLst/>
          </a:lstStyle>
          <a:p>
            <a:pPr>
              <a:defRPr/>
            </a:pPr>
            <a:endParaRPr lang="pl-PL"/>
          </a:p>
        </p:txBody>
      </p:sp>
      <p:sp>
        <p:nvSpPr>
          <p:cNvPr id="13" name="Symbol zastępczy numeru slajdu 6"/>
          <p:cNvSpPr>
            <a:spLocks noGrp="1"/>
          </p:cNvSpPr>
          <p:nvPr>
            <p:ph type="sldNum" sz="quarter" idx="12"/>
          </p:nvPr>
        </p:nvSpPr>
        <p:spPr/>
        <p:txBody>
          <a:bodyPr/>
          <a:lstStyle>
            <a:lvl1pPr>
              <a:defRPr>
                <a:solidFill>
                  <a:schemeClr val="tx1"/>
                </a:solidFill>
              </a:defRPr>
            </a:lvl1pPr>
            <a:extLst/>
          </a:lstStyle>
          <a:p>
            <a:pPr>
              <a:defRPr/>
            </a:pPr>
            <a:fld id="{DCB1130D-A5BC-4122-A77D-EA1BE3A0BA8E}"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Dowolny kształt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kumimoji="0" lang="en-US">
              <a:latin typeface="+mn-lt"/>
              <a:ea typeface="+mn-ea"/>
            </a:endParaRPr>
          </a:p>
        </p:txBody>
      </p:sp>
      <p:sp>
        <p:nvSpPr>
          <p:cNvPr id="12" name="Dowolny kształt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kumimoji="0" lang="en-US">
              <a:latin typeface="+mn-lt"/>
              <a:ea typeface="+mn-ea"/>
            </a:endParaRPr>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zh-TW">
              <a:solidFill>
                <a:srgbClr val="FFFFFF"/>
              </a:solidFill>
              <a:ea typeface="新細明體" charset="-120"/>
            </a:endParaRPr>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l-PL" smtClean="0"/>
              <a:t>Kliknij, aby edytować styl</a:t>
            </a:r>
            <a:endParaRPr lang="en-US"/>
          </a:p>
        </p:txBody>
      </p:sp>
      <p:sp>
        <p:nvSpPr>
          <p:cNvPr id="1033" name="Symbol zastępczy tekstu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zh-TW" smtClean="0"/>
              <a:t>Kliknij, aby edytować style wzorca tekstu</a:t>
            </a:r>
          </a:p>
          <a:p>
            <a:pPr lvl="1"/>
            <a:r>
              <a:rPr lang="pl-PL" altLang="zh-TW" smtClean="0"/>
              <a:t>Drugi poziom</a:t>
            </a:r>
          </a:p>
          <a:p>
            <a:pPr lvl="2"/>
            <a:r>
              <a:rPr lang="pl-PL" altLang="zh-TW" smtClean="0"/>
              <a:t>Trzeci poziom</a:t>
            </a:r>
          </a:p>
          <a:p>
            <a:pPr lvl="3"/>
            <a:r>
              <a:rPr lang="pl-PL" altLang="zh-TW" smtClean="0"/>
              <a:t>Czwarty poziom</a:t>
            </a:r>
          </a:p>
          <a:p>
            <a:pPr lvl="4"/>
            <a:r>
              <a:rPr lang="pl-PL" altLang="zh-TW" smtClean="0"/>
              <a:t>Piąty poziom</a:t>
            </a:r>
            <a:endParaRPr lang="en-US" altLang="zh-TW" smtClean="0"/>
          </a:p>
        </p:txBody>
      </p:sp>
      <p:sp>
        <p:nvSpPr>
          <p:cNvPr id="10" name="Symbol zastępczy daty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ea typeface="+mn-ea"/>
              </a:defRPr>
            </a:lvl1pPr>
            <a:extLst/>
          </a:lstStyle>
          <a:p>
            <a:pPr>
              <a:defRPr/>
            </a:pPr>
            <a:fld id="{95E3EF85-F29A-41E9-B7B5-93D41B3D506B}" type="datetimeFigureOut">
              <a:rPr lang="pl-PL"/>
              <a:pPr>
                <a:defRPr/>
              </a:pPr>
              <a:t>2016-12-06</a:t>
            </a:fld>
            <a:endParaRPr lang="pl-PL"/>
          </a:p>
        </p:txBody>
      </p:sp>
      <p:sp>
        <p:nvSpPr>
          <p:cNvPr id="22" name="Symbol zastępczy stopki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defRPr>
            </a:lvl1pPr>
            <a:extLst/>
          </a:lstStyle>
          <a:p>
            <a:pPr>
              <a:defRPr/>
            </a:pPr>
            <a:endParaRPr lang="pl-PL"/>
          </a:p>
        </p:txBody>
      </p:sp>
      <p:sp>
        <p:nvSpPr>
          <p:cNvPr id="18" name="Symbol zastępczy numeru slajd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ea typeface="+mn-ea"/>
              </a:defRPr>
            </a:lvl1pPr>
            <a:extLst/>
          </a:lstStyle>
          <a:p>
            <a:pPr>
              <a:defRPr/>
            </a:pPr>
            <a:fld id="{D4A86F79-D3C3-425E-8DDB-51E003526995}"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705" r:id="rId6"/>
    <p:sldLayoutId id="2147483698" r:id="rId7"/>
    <p:sldLayoutId id="2147483706" r:id="rId8"/>
    <p:sldLayoutId id="2147483707" r:id="rId9"/>
    <p:sldLayoutId id="2147483699" r:id="rId10"/>
    <p:sldLayoutId id="2147483700"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Persian_Gulf" TargetMode="External"/><Relationship Id="rId3" Type="http://schemas.openxmlformats.org/officeDocument/2006/relationships/hyperlink" Target="https://en.wikipedia.org/wiki/Turkey" TargetMode="External"/><Relationship Id="rId7" Type="http://schemas.openxmlformats.org/officeDocument/2006/relationships/hyperlink" Target="https://en.wikipedia.org/wiki/Caucasus" TargetMode="External"/><Relationship Id="rId2" Type="http://schemas.openxmlformats.org/officeDocument/2006/relationships/hyperlink" Target="https://en.wikipedia.org/wiki/Syrian_Civil_War" TargetMode="External"/><Relationship Id="rId1" Type="http://schemas.openxmlformats.org/officeDocument/2006/relationships/slideLayout" Target="../slideLayouts/slideLayout1.xml"/><Relationship Id="rId6" Type="http://schemas.openxmlformats.org/officeDocument/2006/relationships/hyperlink" Target="https://en.wikipedia.org/wiki/Iraq" TargetMode="External"/><Relationship Id="rId5" Type="http://schemas.openxmlformats.org/officeDocument/2006/relationships/hyperlink" Target="https://en.wikipedia.org/wiki/Jordan" TargetMode="External"/><Relationship Id="rId10" Type="http://schemas.openxmlformats.org/officeDocument/2006/relationships/hyperlink" Target="https://en.wikipedia.org/wiki/Europe" TargetMode="External"/><Relationship Id="rId4" Type="http://schemas.openxmlformats.org/officeDocument/2006/relationships/hyperlink" Target="https://en.wikipedia.org/wiki/Lebanon" TargetMode="External"/><Relationship Id="rId9" Type="http://schemas.openxmlformats.org/officeDocument/2006/relationships/hyperlink" Target="https://en.wikipedia.org/wiki/North_Afric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Refugees_of_the_Syrian_Civil_War" TargetMode="External"/><Relationship Id="rId2" Type="http://schemas.openxmlformats.org/officeDocument/2006/relationships/hyperlink" Target="https://en.wikipedia.org/wiki/Syri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196753"/>
            <a:ext cx="7772400" cy="2385610"/>
          </a:xfrm>
        </p:spPr>
        <p:txBody>
          <a:bodyPr>
            <a:normAutofit fontScale="90000"/>
          </a:bodyPr>
          <a:lstStyle/>
          <a:p>
            <a:pPr eaLnBrk="1" hangingPunct="1">
              <a:defRPr/>
            </a:pPr>
            <a:r>
              <a:rPr lang="en-US" altLang="zh-TW" dirty="0" smtClean="0"/>
              <a:t>Cultural/Educational  Exchange in Rival State</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altLang="zh-TW" sz="3600" dirty="0" err="1" smtClean="0"/>
              <a:t>Chuing</a:t>
            </a:r>
            <a:r>
              <a:rPr lang="en-US" altLang="zh-TW" sz="3600" dirty="0" smtClean="0"/>
              <a:t> Chou</a:t>
            </a:r>
            <a:br>
              <a:rPr lang="en-US" altLang="zh-TW" sz="3600" dirty="0" smtClean="0"/>
            </a:br>
            <a:r>
              <a:rPr lang="en-US" altLang="zh-TW" sz="3600" b="0" dirty="0" smtClean="0"/>
              <a:t>2015/11/26</a:t>
            </a:r>
            <a:br>
              <a:rPr lang="en-US" altLang="zh-TW" sz="3600" b="0" dirty="0" smtClean="0"/>
            </a:br>
            <a:r>
              <a:rPr lang="en-US" altLang="zh-TW" sz="3600" b="0" dirty="0" err="1" smtClean="0"/>
              <a:t>Chiayi</a:t>
            </a:r>
            <a:r>
              <a:rPr lang="en-US" altLang="zh-TW" sz="3600" b="0" dirty="0" smtClean="0"/>
              <a:t> University</a:t>
            </a:r>
            <a:r>
              <a:rPr lang="en-US" altLang="zh-TW" dirty="0" smtClean="0"/>
              <a:t/>
            </a:r>
            <a:br>
              <a:rPr lang="en-US" altLang="zh-TW" dirty="0" smtClean="0"/>
            </a:br>
            <a:endParaRPr lang="zh-TW" altLang="en-US" dirty="0"/>
          </a:p>
        </p:txBody>
      </p:sp>
      <p:sp>
        <p:nvSpPr>
          <p:cNvPr id="9219" name="副標題 2"/>
          <p:cNvSpPr>
            <a:spLocks noGrp="1"/>
          </p:cNvSpPr>
          <p:nvPr>
            <p:ph type="subTitle" idx="1"/>
          </p:nvPr>
        </p:nvSpPr>
        <p:spPr>
          <a:xfrm>
            <a:off x="685800" y="3611563"/>
            <a:ext cx="7772400" cy="1200150"/>
          </a:xfrm>
        </p:spPr>
        <p:txBody>
          <a:bodyPr/>
          <a:lstStyle/>
          <a:p>
            <a:pPr marR="0" eaLnBrk="1" hangingPunct="1"/>
            <a:endParaRPr lang="zh-TW"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a:xfrm>
            <a:off x="323528" y="0"/>
            <a:ext cx="7992888" cy="4509120"/>
          </a:xfrm>
        </p:spPr>
        <p:txBody>
          <a:bodyPr/>
          <a:lstStyle/>
          <a:p>
            <a:pPr eaLnBrk="1" hangingPunct="1">
              <a:defRPr/>
            </a:pPr>
            <a:r>
              <a:rPr lang="en-US" altLang="zh-TW" sz="2800" dirty="0" smtClean="0">
                <a:solidFill>
                  <a:schemeClr val="tx1"/>
                </a:solidFill>
              </a:rPr>
              <a:t>More than four million refugees of the </a:t>
            </a:r>
            <a:r>
              <a:rPr lang="en-US" altLang="zh-TW" sz="2800" dirty="0" smtClean="0">
                <a:solidFill>
                  <a:schemeClr val="tx1"/>
                </a:solidFill>
                <a:hlinkClick r:id="rId2" tooltip="Syrian Civil War"/>
              </a:rPr>
              <a:t>Syrian </a:t>
            </a:r>
            <a:r>
              <a:rPr lang="en-US" altLang="zh-TW" sz="2800" dirty="0" smtClean="0">
                <a:solidFill>
                  <a:srgbClr val="000000"/>
                </a:solidFill>
                <a:hlinkClick r:id="rId2" tooltip="Syrian Civil War"/>
              </a:rPr>
              <a:t>Civil War</a:t>
            </a:r>
            <a:r>
              <a:rPr lang="en-US" altLang="zh-TW" sz="2800" dirty="0" smtClean="0">
                <a:solidFill>
                  <a:schemeClr val="tx1"/>
                </a:solidFill>
              </a:rPr>
              <a:t> have left the country during the course of the </a:t>
            </a:r>
            <a:r>
              <a:rPr lang="en-US" altLang="zh-TW" sz="2800" dirty="0" smtClean="0">
                <a:solidFill>
                  <a:schemeClr val="tx1"/>
                </a:solidFill>
                <a:hlinkClick r:id="rId2" tooltip="Syrian Civil War"/>
              </a:rPr>
              <a:t>war</a:t>
            </a:r>
            <a:r>
              <a:rPr lang="en-US" altLang="zh-TW" sz="2800" dirty="0" smtClean="0">
                <a:solidFill>
                  <a:schemeClr val="tx1"/>
                </a:solidFill>
              </a:rPr>
              <a:t>. Most of them fled to neighboring </a:t>
            </a:r>
            <a:r>
              <a:rPr lang="en-US" altLang="zh-TW" sz="2800" dirty="0" smtClean="0">
                <a:solidFill>
                  <a:schemeClr val="tx1"/>
                </a:solidFill>
                <a:hlinkClick r:id="rId3" tooltip="Turkey"/>
              </a:rPr>
              <a:t>Turkey</a:t>
            </a:r>
            <a:r>
              <a:rPr lang="en-US" altLang="zh-TW" sz="2800" dirty="0" smtClean="0">
                <a:solidFill>
                  <a:schemeClr val="tx1"/>
                </a:solidFill>
              </a:rPr>
              <a:t>, </a:t>
            </a:r>
            <a:r>
              <a:rPr lang="en-US" altLang="zh-TW" sz="2800" dirty="0" smtClean="0">
                <a:solidFill>
                  <a:schemeClr val="tx1"/>
                </a:solidFill>
                <a:hlinkClick r:id="rId4" tooltip="Lebanon"/>
              </a:rPr>
              <a:t>Lebanon</a:t>
            </a:r>
            <a:r>
              <a:rPr lang="en-US" altLang="zh-TW" sz="2800" dirty="0" smtClean="0">
                <a:solidFill>
                  <a:schemeClr val="tx1"/>
                </a:solidFill>
              </a:rPr>
              <a:t>, </a:t>
            </a:r>
            <a:r>
              <a:rPr lang="en-US" altLang="zh-TW" sz="2800" dirty="0" smtClean="0">
                <a:solidFill>
                  <a:schemeClr val="tx1"/>
                </a:solidFill>
                <a:hlinkClick r:id="rId5" tooltip="Jordan"/>
              </a:rPr>
              <a:t>Jordan</a:t>
            </a:r>
            <a:r>
              <a:rPr lang="en-US" altLang="zh-TW" sz="2800" dirty="0" smtClean="0">
                <a:solidFill>
                  <a:schemeClr val="tx1"/>
                </a:solidFill>
              </a:rPr>
              <a:t>,</a:t>
            </a:r>
            <a:br>
              <a:rPr lang="en-US" altLang="zh-TW" sz="2800" dirty="0" smtClean="0">
                <a:solidFill>
                  <a:schemeClr val="tx1"/>
                </a:solidFill>
              </a:rPr>
            </a:br>
            <a:r>
              <a:rPr lang="en-US" altLang="zh-TW" sz="2800" dirty="0" smtClean="0">
                <a:solidFill>
                  <a:schemeClr val="tx1"/>
                </a:solidFill>
              </a:rPr>
              <a:t>and </a:t>
            </a:r>
            <a:r>
              <a:rPr lang="en-US" altLang="zh-TW" sz="2800" dirty="0" smtClean="0">
                <a:solidFill>
                  <a:schemeClr val="tx1"/>
                </a:solidFill>
                <a:hlinkClick r:id="rId6" tooltip="Iraq"/>
              </a:rPr>
              <a:t>Iraq</a:t>
            </a:r>
            <a:r>
              <a:rPr lang="en-US" altLang="zh-TW" sz="2800" dirty="0" smtClean="0">
                <a:solidFill>
                  <a:schemeClr val="tx1"/>
                </a:solidFill>
              </a:rPr>
              <a:t>, while thousands also ended up in more distant countries of the </a:t>
            </a:r>
            <a:r>
              <a:rPr lang="en-US" altLang="zh-TW" sz="2800" dirty="0" smtClean="0">
                <a:solidFill>
                  <a:schemeClr val="tx1"/>
                </a:solidFill>
                <a:hlinkClick r:id="rId7" tooltip="Caucasus"/>
              </a:rPr>
              <a:t>Caucasus</a:t>
            </a:r>
            <a:r>
              <a:rPr lang="en-US" altLang="zh-TW" sz="2800" dirty="0" smtClean="0">
                <a:solidFill>
                  <a:schemeClr val="tx1"/>
                </a:solidFill>
              </a:rPr>
              <a:t>, the </a:t>
            </a:r>
            <a:r>
              <a:rPr lang="en-US" altLang="zh-TW" sz="2800" dirty="0" smtClean="0">
                <a:solidFill>
                  <a:schemeClr val="tx1"/>
                </a:solidFill>
                <a:hlinkClick r:id="rId8" tooltip="Persian Gulf"/>
              </a:rPr>
              <a:t>Persian Gulf</a:t>
            </a:r>
            <a:r>
              <a:rPr lang="en-US" altLang="zh-TW" sz="2800" dirty="0" smtClean="0">
                <a:solidFill>
                  <a:schemeClr val="tx1"/>
                </a:solidFill>
              </a:rPr>
              <a:t>, </a:t>
            </a:r>
            <a:r>
              <a:rPr lang="en-US" altLang="zh-TW" sz="2800" dirty="0" smtClean="0">
                <a:solidFill>
                  <a:schemeClr val="tx1"/>
                </a:solidFill>
                <a:hlinkClick r:id="rId9" tooltip="North Africa"/>
              </a:rPr>
              <a:t>North Africa</a:t>
            </a:r>
            <a:r>
              <a:rPr lang="en-US" altLang="zh-TW" sz="2800" dirty="0" smtClean="0">
                <a:solidFill>
                  <a:schemeClr val="tx1"/>
                </a:solidFill>
              </a:rPr>
              <a:t> and </a:t>
            </a:r>
            <a:r>
              <a:rPr lang="en-US" altLang="zh-TW" sz="2800" dirty="0" smtClean="0">
                <a:solidFill>
                  <a:schemeClr val="tx1"/>
                </a:solidFill>
                <a:hlinkClick r:id="rId10" tooltip="Europe"/>
              </a:rPr>
              <a:t>Europe</a:t>
            </a:r>
            <a:r>
              <a:rPr lang="en-US" altLang="zh-TW" sz="2800" dirty="0" smtClean="0">
                <a:solidFill>
                  <a:schemeClr val="tx1"/>
                </a:solidFill>
              </a:rPr>
              <a:t>. </a:t>
            </a:r>
            <a:endParaRPr lang="zh-TW" altLang="en-US" sz="28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內容版面配置區 1"/>
          <p:cNvSpPr>
            <a:spLocks noGrp="1"/>
          </p:cNvSpPr>
          <p:nvPr>
            <p:ph idx="1"/>
          </p:nvPr>
        </p:nvSpPr>
        <p:spPr/>
        <p:txBody>
          <a:bodyPr/>
          <a:lstStyle/>
          <a:p>
            <a:pPr eaLnBrk="1" hangingPunct="1"/>
            <a:r>
              <a:rPr lang="en-US" altLang="zh-TW" smtClean="0"/>
              <a:t>As of February 2015, Turkey has become the world's biggest refugee hosting country with 2.2 million </a:t>
            </a:r>
            <a:r>
              <a:rPr lang="en-US" altLang="zh-TW" smtClean="0">
                <a:hlinkClick r:id="rId2" tooltip="Syria"/>
              </a:rPr>
              <a:t>Syrian</a:t>
            </a:r>
            <a:r>
              <a:rPr lang="en-US" altLang="zh-TW" smtClean="0"/>
              <a:t>refugees and had spent more than US$7.6 billion on direct assistance to refugees.</a:t>
            </a:r>
            <a:r>
              <a:rPr lang="en-US" altLang="zh-TW" baseline="30000" smtClean="0">
                <a:hlinkClick r:id="rId3"/>
              </a:rPr>
              <a:t>[2][93][94]</a:t>
            </a:r>
            <a:r>
              <a:rPr lang="en-US" altLang="zh-TW" smtClean="0"/>
              <a:t/>
            </a:r>
            <a:br>
              <a:rPr lang="en-US" altLang="zh-TW" smtClean="0"/>
            </a:br>
            <a:r>
              <a:rPr lang="en-US" altLang="zh-TW" smtClean="0"/>
              <a:t>The refugee crisis began in 2011, when thousands of Syrian citizens fled across the border to neighboring Turkey and Lebanon.</a:t>
            </a:r>
            <a:br>
              <a:rPr lang="en-US" altLang="zh-TW" smtClean="0"/>
            </a:br>
            <a:endParaRPr lang="zh-TW" altLang="en-US" smtClean="0"/>
          </a:p>
        </p:txBody>
      </p:sp>
      <p:sp>
        <p:nvSpPr>
          <p:cNvPr id="3" name="標題 2"/>
          <p:cNvSpPr>
            <a:spLocks noGrp="1"/>
          </p:cNvSpPr>
          <p:nvPr>
            <p:ph type="title"/>
          </p:nvPr>
        </p:nvSpPr>
        <p:spPr/>
        <p:txBody>
          <a:bodyPr/>
          <a:lstStyle/>
          <a:p>
            <a:pPr eaLnBrk="1" hangingPunct="1">
              <a:defRPr/>
            </a:pPr>
            <a:endParaRPr lang="zh-TW"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11560" y="332656"/>
            <a:ext cx="7846640" cy="3816423"/>
          </a:xfrm>
        </p:spPr>
        <p:txBody>
          <a:bodyPr>
            <a:normAutofit fontScale="90000"/>
          </a:bodyPr>
          <a:lstStyle/>
          <a:p>
            <a:pPr eaLnBrk="1" hangingPunct="1">
              <a:defRPr/>
            </a:pPr>
            <a:r>
              <a:rPr lang="en-US" altLang="zh-TW" dirty="0" smtClean="0"/>
              <a:t/>
            </a:r>
            <a:br>
              <a:rPr lang="en-US" altLang="zh-TW" dirty="0" smtClean="0"/>
            </a:br>
            <a:r>
              <a:rPr lang="en-US" altLang="zh-TW" dirty="0" smtClean="0"/>
              <a:t>Why</a:t>
            </a:r>
            <a:br>
              <a:rPr lang="en-US" altLang="zh-TW" dirty="0" smtClean="0"/>
            </a:br>
            <a:r>
              <a:rPr lang="en-US" altLang="zh-TW" dirty="0" smtClean="0"/>
              <a:t>No </a:t>
            </a:r>
            <a:r>
              <a:rPr lang="en-US" altLang="zh-TW" b="0" dirty="0" smtClean="0"/>
              <a:t>Respite?</a:t>
            </a:r>
            <a:br>
              <a:rPr lang="en-US" altLang="zh-TW" b="0" dirty="0" smtClean="0"/>
            </a:br>
            <a:r>
              <a:rPr lang="en-US" altLang="zh-TW" b="0" dirty="0" smtClean="0"/>
              <a:t/>
            </a:r>
            <a:br>
              <a:rPr lang="en-US" altLang="zh-TW" b="0" dirty="0" smtClean="0"/>
            </a:br>
            <a:r>
              <a:rPr lang="en-US" altLang="zh-TW" sz="4400" dirty="0" smtClean="0"/>
              <a:t>http://www.cna.com.tw/news/firstnews/201511255006-1.aspx</a:t>
            </a:r>
            <a:endParaRPr lang="zh-TW" altLang="en-US"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內容版面配置區 1"/>
          <p:cNvSpPr>
            <a:spLocks noGrp="1"/>
          </p:cNvSpPr>
          <p:nvPr>
            <p:ph idx="1"/>
          </p:nvPr>
        </p:nvSpPr>
        <p:spPr>
          <a:xfrm>
            <a:off x="0" y="2565400"/>
            <a:ext cx="7931150" cy="3297238"/>
          </a:xfrm>
        </p:spPr>
        <p:txBody>
          <a:bodyPr/>
          <a:lstStyle/>
          <a:p>
            <a:pPr eaLnBrk="1" hangingPunct="1"/>
            <a:r>
              <a:rPr lang="en-US" altLang="zh-TW" smtClean="0"/>
              <a:t> Calls for the global search for solutions to radicalized Islam and religiously inspired terrorism. </a:t>
            </a:r>
          </a:p>
        </p:txBody>
      </p:sp>
      <p:sp>
        <p:nvSpPr>
          <p:cNvPr id="3" name="標題 2"/>
          <p:cNvSpPr>
            <a:spLocks noGrp="1"/>
          </p:cNvSpPr>
          <p:nvPr>
            <p:ph type="title"/>
          </p:nvPr>
        </p:nvSpPr>
        <p:spPr>
          <a:xfrm>
            <a:off x="539552" y="274638"/>
            <a:ext cx="8147248" cy="1570186"/>
          </a:xfrm>
        </p:spPr>
        <p:txBody>
          <a:bodyPr>
            <a:normAutofit fontScale="90000"/>
          </a:bodyPr>
          <a:lstStyle/>
          <a:p>
            <a:pPr eaLnBrk="1" hangingPunct="1">
              <a:defRPr/>
            </a:pPr>
            <a:r>
              <a:rPr lang="en-US" altLang="zh-TW" dirty="0" smtClean="0"/>
              <a:t/>
            </a:r>
            <a:br>
              <a:rPr lang="en-US" altLang="zh-TW" dirty="0" smtClean="0"/>
            </a:br>
            <a:r>
              <a:rPr lang="en-US" altLang="zh-TW" sz="4000" dirty="0" smtClean="0"/>
              <a:t>Pope Francis’ ‘Soft Power’ Diplomacy Aims to Bring Islam Into the Modern World          </a:t>
            </a:r>
            <a:r>
              <a:rPr lang="en-US" altLang="zh-TW" sz="2700" dirty="0" smtClean="0"/>
              <a:t>2014</a:t>
            </a:r>
            <a:r>
              <a:rPr lang="en-US" altLang="zh-TW" dirty="0" smtClean="0"/>
              <a:t/>
            </a:r>
            <a:br>
              <a:rPr lang="en-US" altLang="zh-TW" dirty="0" smtClean="0"/>
            </a:br>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內容版面配置區 1"/>
          <p:cNvSpPr>
            <a:spLocks noGrp="1"/>
          </p:cNvSpPr>
          <p:nvPr>
            <p:ph idx="1"/>
          </p:nvPr>
        </p:nvSpPr>
        <p:spPr/>
        <p:txBody>
          <a:bodyPr/>
          <a:lstStyle/>
          <a:p>
            <a:pPr eaLnBrk="1" hangingPunct="1"/>
            <a:r>
              <a:rPr lang="en-US" altLang="zh-TW" smtClean="0"/>
              <a:t> the global search for solutions to radicalized Islam and religiously inspired terrorism. </a:t>
            </a:r>
          </a:p>
          <a:p>
            <a:pPr eaLnBrk="1" hangingPunct="1"/>
            <a:r>
              <a:rPr lang="en-US" altLang="zh-TW" sz="2400" i="1" smtClean="0"/>
              <a:t>the “peaceful coexistence and collaboration” and “climate of mutual respect” among different religious groups. </a:t>
            </a:r>
            <a:r>
              <a:rPr lang="en-US" altLang="zh-TW" sz="2400" smtClean="0"/>
              <a:t>This stands in stark contrast to what is taking place in Iraq and Syria right now.</a:t>
            </a:r>
          </a:p>
          <a:p>
            <a:pPr eaLnBrk="1" hangingPunct="1"/>
            <a:r>
              <a:rPr lang="en-US" altLang="zh-TW" sz="2400" smtClean="0"/>
              <a:t> He said, religion is being used as a “shield” to support “violence and repression.”</a:t>
            </a:r>
            <a:endParaRPr lang="en-US" altLang="zh-TW" sz="2400" b="1" i="1" smtClean="0"/>
          </a:p>
          <a:p>
            <a:pPr eaLnBrk="1" hangingPunct="1"/>
            <a:endParaRPr lang="zh-TW" altLang="en-US" smtClean="0"/>
          </a:p>
        </p:txBody>
      </p:sp>
      <p:sp>
        <p:nvSpPr>
          <p:cNvPr id="3" name="標題 2"/>
          <p:cNvSpPr>
            <a:spLocks noGrp="1"/>
          </p:cNvSpPr>
          <p:nvPr>
            <p:ph type="title"/>
          </p:nvPr>
        </p:nvSpPr>
        <p:spPr/>
        <p:txBody>
          <a:bodyPr/>
          <a:lstStyle/>
          <a:p>
            <a:pPr eaLnBrk="1" hangingPunct="1">
              <a:defRPr/>
            </a:pPr>
            <a:endParaRPr lang="zh-TW"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標題 1"/>
          <p:cNvSpPr>
            <a:spLocks noGrp="1"/>
          </p:cNvSpPr>
          <p:nvPr>
            <p:ph type="title"/>
          </p:nvPr>
        </p:nvSpPr>
        <p:spPr/>
        <p:txBody>
          <a:bodyPr>
            <a:normAutofit fontScale="90000"/>
          </a:bodyPr>
          <a:lstStyle/>
          <a:p>
            <a:pPr eaLnBrk="1" hangingPunct="1">
              <a:defRPr/>
            </a:pPr>
            <a:r>
              <a:rPr lang="en-US" altLang="zh-TW" smtClean="0"/>
              <a:t/>
            </a:r>
            <a:br>
              <a:rPr lang="en-US" altLang="zh-TW" smtClean="0"/>
            </a:br>
            <a:r>
              <a:rPr lang="en-US" altLang="zh-TW" smtClean="0"/>
              <a:t/>
            </a:r>
            <a:br>
              <a:rPr lang="en-US" altLang="zh-TW" smtClean="0"/>
            </a:br>
            <a:r>
              <a:rPr lang="en-US" altLang="zh-TW" smtClean="0">
                <a:solidFill>
                  <a:schemeClr val="accent2"/>
                </a:solidFill>
              </a:rPr>
              <a:t>Words in contrast</a:t>
            </a:r>
            <a:r>
              <a:rPr lang="en-US" altLang="zh-TW" smtClean="0"/>
              <a:t/>
            </a:r>
            <a:br>
              <a:rPr lang="en-US" altLang="zh-TW" smtClean="0"/>
            </a:br>
            <a:r>
              <a:rPr lang="en-US" altLang="zh-TW" smtClean="0"/>
              <a:t/>
            </a:r>
            <a:br>
              <a:rPr lang="en-US" altLang="zh-TW" smtClean="0"/>
            </a:br>
            <a:endParaRPr lang="zh-TW" altLang="en-US" smtClean="0"/>
          </a:p>
        </p:txBody>
      </p:sp>
      <p:sp>
        <p:nvSpPr>
          <p:cNvPr id="23555" name="內容版面配置區 2"/>
          <p:cNvSpPr>
            <a:spLocks noGrp="1"/>
          </p:cNvSpPr>
          <p:nvPr>
            <p:ph idx="1"/>
          </p:nvPr>
        </p:nvSpPr>
        <p:spPr/>
        <p:txBody>
          <a:bodyPr/>
          <a:lstStyle/>
          <a:p>
            <a:pPr eaLnBrk="1" hangingPunct="1"/>
            <a:r>
              <a:rPr lang="en-US" altLang="zh-TW" smtClean="0"/>
              <a:t>War                                Peace</a:t>
            </a:r>
          </a:p>
          <a:p>
            <a:pPr eaLnBrk="1" hangingPunct="1"/>
            <a:r>
              <a:rPr lang="en-US" altLang="zh-TW" smtClean="0"/>
              <a:t>Hatred                           Love</a:t>
            </a:r>
          </a:p>
          <a:p>
            <a:pPr eaLnBrk="1" hangingPunct="1"/>
            <a:r>
              <a:rPr lang="en-US" altLang="zh-TW" smtClean="0"/>
              <a:t>Rivalry                           Collaboration</a:t>
            </a:r>
          </a:p>
          <a:p>
            <a:pPr eaLnBrk="1" hangingPunct="1"/>
            <a:r>
              <a:rPr lang="en-US" altLang="zh-TW" smtClean="0"/>
              <a:t>Competition                 ?</a:t>
            </a:r>
          </a:p>
          <a:p>
            <a:pPr eaLnBrk="1" hangingPunct="1"/>
            <a:r>
              <a:rPr lang="en-US" altLang="zh-TW" smtClean="0"/>
              <a:t>Conflict                          ?</a:t>
            </a:r>
          </a:p>
          <a:p>
            <a:pPr eaLnBrk="1" hangingPunct="1"/>
            <a:r>
              <a:rPr lang="en-US" altLang="zh-TW" smtClean="0"/>
              <a:t>Suspicion                       ?</a:t>
            </a:r>
          </a:p>
          <a:p>
            <a:pPr eaLnBrk="1" hangingPunct="1"/>
            <a:r>
              <a:rPr lang="en-US" altLang="zh-TW" smtClean="0"/>
              <a:t>Deception                      ?</a:t>
            </a:r>
          </a:p>
          <a:p>
            <a:pPr eaLnBrk="1" hangingPunct="1"/>
            <a:r>
              <a:rPr lang="en-US" altLang="zh-TW" smtClean="0"/>
              <a:t>Blockade                        ?</a:t>
            </a:r>
          </a:p>
          <a:p>
            <a:pPr eaLnBrk="1" hangingPunct="1"/>
            <a:endParaRPr lang="zh-TW" altLang="en-US" smtClean="0"/>
          </a:p>
        </p:txBody>
      </p:sp>
      <p:sp>
        <p:nvSpPr>
          <p:cNvPr id="41987" name="投影片編號版面配置區 3"/>
          <p:cNvSpPr>
            <a:spLocks noGrp="1"/>
          </p:cNvSpPr>
          <p:nvPr>
            <p:ph type="sldNum" sz="quarter" idx="12"/>
          </p:nvPr>
        </p:nvSpPr>
        <p:spPr bwMode="auto">
          <a:ln>
            <a:miter lim="800000"/>
            <a:headEnd/>
            <a:tailEnd/>
          </a:ln>
        </p:spPr>
        <p:txBody>
          <a:bodyPr/>
          <a:lstStyle/>
          <a:p>
            <a:pPr>
              <a:defRPr/>
            </a:pPr>
            <a:fld id="{BD1BEC64-37CC-46D5-B31B-1E8E0071C61D}" type="slidenum">
              <a:rPr lang="zh-TW" altLang="en-US" smtClean="0"/>
              <a:pPr>
                <a:defRPr/>
              </a:pPr>
              <a:t>15</a:t>
            </a:fld>
            <a:endParaRPr lang="zh-TW" alt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標題 1"/>
          <p:cNvSpPr>
            <a:spLocks noGrp="1"/>
          </p:cNvSpPr>
          <p:nvPr>
            <p:ph type="title"/>
          </p:nvPr>
        </p:nvSpPr>
        <p:spPr/>
        <p:txBody>
          <a:bodyPr/>
          <a:lstStyle/>
          <a:p>
            <a:pPr eaLnBrk="1" hangingPunct="1">
              <a:defRPr/>
            </a:pPr>
            <a:r>
              <a:rPr lang="en-US" altLang="zh-TW" smtClean="0"/>
              <a:t>Why at wars?</a:t>
            </a:r>
            <a:endParaRPr lang="zh-TW" altLang="en-US" smtClean="0"/>
          </a:p>
        </p:txBody>
      </p:sp>
      <p:sp>
        <p:nvSpPr>
          <p:cNvPr id="24579" name="內容版面配置區 2"/>
          <p:cNvSpPr>
            <a:spLocks noGrp="1"/>
          </p:cNvSpPr>
          <p:nvPr>
            <p:ph idx="1"/>
          </p:nvPr>
        </p:nvSpPr>
        <p:spPr/>
        <p:txBody>
          <a:bodyPr/>
          <a:lstStyle/>
          <a:p>
            <a:pPr eaLnBrk="1" hangingPunct="1"/>
            <a:r>
              <a:rPr lang="en-US" altLang="zh-TW" smtClean="0"/>
              <a:t>Why is peace not attainable?</a:t>
            </a:r>
            <a:endParaRPr lang="zh-TW" altLang="en-US" smtClean="0"/>
          </a:p>
        </p:txBody>
      </p:sp>
      <p:sp>
        <p:nvSpPr>
          <p:cNvPr id="44035" name="投影片編號版面配置區 3"/>
          <p:cNvSpPr>
            <a:spLocks noGrp="1"/>
          </p:cNvSpPr>
          <p:nvPr>
            <p:ph type="sldNum" sz="quarter" idx="12"/>
          </p:nvPr>
        </p:nvSpPr>
        <p:spPr bwMode="auto">
          <a:ln>
            <a:miter lim="800000"/>
            <a:headEnd/>
            <a:tailEnd/>
          </a:ln>
        </p:spPr>
        <p:txBody>
          <a:bodyPr/>
          <a:lstStyle/>
          <a:p>
            <a:pPr>
              <a:defRPr/>
            </a:pPr>
            <a:fld id="{11E61B54-D112-45EE-88D9-5BE1DE88C4A7}" type="slidenum">
              <a:rPr lang="zh-TW" altLang="en-US" smtClean="0"/>
              <a:pPr>
                <a:defRPr/>
              </a:pPr>
              <a:t>16</a:t>
            </a:fld>
            <a:endParaRPr lang="zh-TW"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標題 1"/>
          <p:cNvSpPr>
            <a:spLocks noGrp="1"/>
          </p:cNvSpPr>
          <p:nvPr>
            <p:ph type="title"/>
          </p:nvPr>
        </p:nvSpPr>
        <p:spPr/>
        <p:txBody>
          <a:bodyPr/>
          <a:lstStyle/>
          <a:p>
            <a:pPr eaLnBrk="1" hangingPunct="1">
              <a:defRPr/>
            </a:pPr>
            <a:r>
              <a:rPr lang="en-US" altLang="zh-TW" smtClean="0"/>
              <a:t>Definition of terms</a:t>
            </a:r>
            <a:endParaRPr lang="zh-TW" altLang="en-US" smtClean="0"/>
          </a:p>
        </p:txBody>
      </p:sp>
      <p:sp>
        <p:nvSpPr>
          <p:cNvPr id="25603" name="內容版面配置區 2"/>
          <p:cNvSpPr>
            <a:spLocks noGrp="1"/>
          </p:cNvSpPr>
          <p:nvPr>
            <p:ph idx="1"/>
          </p:nvPr>
        </p:nvSpPr>
        <p:spPr>
          <a:xfrm>
            <a:off x="457200" y="1125538"/>
            <a:ext cx="8218488" cy="5256212"/>
          </a:xfrm>
        </p:spPr>
        <p:txBody>
          <a:bodyPr/>
          <a:lstStyle/>
          <a:p>
            <a:pPr eaLnBrk="1" hangingPunct="1"/>
            <a:r>
              <a:rPr lang="en-US" altLang="zh-TW" smtClean="0"/>
              <a:t>Globalization</a:t>
            </a:r>
          </a:p>
          <a:p>
            <a:pPr eaLnBrk="1" hangingPunct="1"/>
            <a:r>
              <a:rPr lang="en-US" altLang="zh-TW" smtClean="0"/>
              <a:t>Internationalization</a:t>
            </a:r>
          </a:p>
          <a:p>
            <a:pPr eaLnBrk="1" hangingPunct="1"/>
            <a:r>
              <a:rPr lang="en-US" altLang="zh-TW" smtClean="0"/>
              <a:t>Localization</a:t>
            </a:r>
          </a:p>
          <a:p>
            <a:pPr eaLnBrk="1" hangingPunct="1"/>
            <a:r>
              <a:rPr lang="en-US" altLang="zh-TW" smtClean="0">
                <a:solidFill>
                  <a:srgbClr val="FF0000"/>
                </a:solidFill>
              </a:rPr>
              <a:t>Glo-calization</a:t>
            </a:r>
          </a:p>
          <a:p>
            <a:pPr eaLnBrk="1" hangingPunct="1"/>
            <a:r>
              <a:rPr lang="en-US" altLang="zh-TW" smtClean="0"/>
              <a:t>Liberalization</a:t>
            </a:r>
          </a:p>
          <a:p>
            <a:pPr eaLnBrk="1" hangingPunct="1"/>
            <a:r>
              <a:rPr lang="en-US" altLang="zh-TW" smtClean="0"/>
              <a:t>Neo-liberalization</a:t>
            </a:r>
          </a:p>
          <a:p>
            <a:pPr eaLnBrk="1" hangingPunct="1"/>
            <a:r>
              <a:rPr lang="en-US" altLang="zh-TW" smtClean="0"/>
              <a:t>Cross-straitization</a:t>
            </a:r>
          </a:p>
          <a:p>
            <a:pPr eaLnBrk="1" hangingPunct="1"/>
            <a:r>
              <a:rPr lang="en-US" altLang="zh-TW" smtClean="0"/>
              <a:t>Educational exchange</a:t>
            </a:r>
          </a:p>
          <a:p>
            <a:pPr eaLnBrk="1" hangingPunct="1"/>
            <a:r>
              <a:rPr lang="en-US" altLang="zh-TW" smtClean="0"/>
              <a:t>Rival States</a:t>
            </a:r>
          </a:p>
          <a:p>
            <a:pPr eaLnBrk="1" hangingPunct="1"/>
            <a:endParaRPr lang="en-US" altLang="zh-TW" smtClean="0"/>
          </a:p>
        </p:txBody>
      </p:sp>
      <p:sp>
        <p:nvSpPr>
          <p:cNvPr id="48131" name="投影片編號版面配置區 3"/>
          <p:cNvSpPr>
            <a:spLocks noGrp="1"/>
          </p:cNvSpPr>
          <p:nvPr>
            <p:ph type="sldNum" sz="quarter" idx="12"/>
          </p:nvPr>
        </p:nvSpPr>
        <p:spPr bwMode="auto">
          <a:ln>
            <a:miter lim="800000"/>
            <a:headEnd/>
            <a:tailEnd/>
          </a:ln>
        </p:spPr>
        <p:txBody>
          <a:bodyPr/>
          <a:lstStyle/>
          <a:p>
            <a:pPr>
              <a:defRPr/>
            </a:pPr>
            <a:fld id="{1C5592C0-C9D9-47B1-A995-21F8C6822094}" type="slidenum">
              <a:rPr lang="zh-TW" altLang="en-US" smtClean="0"/>
              <a:pPr>
                <a:defRPr/>
              </a:pPr>
              <a:t>17</a:t>
            </a:fld>
            <a:endParaRPr lang="zh-TW" alt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62272" y="620688"/>
            <a:ext cx="8458200" cy="1829761"/>
          </a:xfrm>
        </p:spPr>
        <p:txBody>
          <a:bodyPr>
            <a:noAutofit/>
          </a:bodyPr>
          <a:lstStyle/>
          <a:p>
            <a:pPr algn="ctr" eaLnBrk="1" fontAlgn="auto" hangingPunct="1">
              <a:spcAft>
                <a:spcPts val="0"/>
              </a:spcAft>
              <a:defRPr/>
            </a:pPr>
            <a:r>
              <a:rPr lang="en-US" sz="3200" dirty="0" smtClean="0"/>
              <a:t>Can cultural and educational exchanges  bring about the reconciliation of societies in conflict? </a:t>
            </a:r>
            <a:r>
              <a:rPr lang="pl-PL" sz="3200" dirty="0" smtClean="0"/>
              <a:t/>
            </a:r>
            <a:br>
              <a:rPr lang="pl-PL" sz="3200" dirty="0" smtClean="0"/>
            </a:br>
            <a:endParaRPr lang="pl-PL" sz="3200" dirty="0"/>
          </a:p>
        </p:txBody>
      </p:sp>
      <p:sp>
        <p:nvSpPr>
          <p:cNvPr id="26627" name="Podtytuł 2"/>
          <p:cNvSpPr>
            <a:spLocks noGrp="1"/>
          </p:cNvSpPr>
          <p:nvPr>
            <p:ph type="subTitle" idx="1"/>
          </p:nvPr>
        </p:nvSpPr>
        <p:spPr>
          <a:xfrm>
            <a:off x="685800" y="2060575"/>
            <a:ext cx="7772400" cy="1200150"/>
          </a:xfrm>
        </p:spPr>
        <p:txBody>
          <a:bodyPr/>
          <a:lstStyle/>
          <a:p>
            <a:pPr marR="0" eaLnBrk="1" hangingPunct="1"/>
            <a:r>
              <a:rPr lang="pl-PL" altLang="zh-TW" smtClean="0"/>
              <a:t>Anna Maria Napieralska</a:t>
            </a:r>
          </a:p>
        </p:txBody>
      </p:sp>
      <p:pic>
        <p:nvPicPr>
          <p:cNvPr id="4" name="Obraz 3" descr="2010121512557469371_20.jpg"/>
          <p:cNvPicPr>
            <a:picLocks noChangeAspect="1"/>
          </p:cNvPicPr>
          <p:nvPr/>
        </p:nvPicPr>
        <p:blipFill>
          <a:blip r:embed="rId2" cstate="print"/>
          <a:stretch>
            <a:fillRect/>
          </a:stretch>
        </p:blipFill>
        <p:spPr>
          <a:xfrm>
            <a:off x="0" y="2636838"/>
            <a:ext cx="9144000" cy="475297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dirty="0" smtClean="0"/>
              <a:t>vital for gaining intercultural understanding and knowledge </a:t>
            </a:r>
            <a:endParaRPr lang="pl-PL" dirty="0" smtClean="0"/>
          </a:p>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r>
              <a:rPr lang="en-US" dirty="0" smtClean="0"/>
              <a:t>commonly regarded as an important contribution to the achievement of culture of peace</a:t>
            </a:r>
            <a:endParaRPr lang="pl-PL" dirty="0" smtClean="0"/>
          </a:p>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None/>
              <a:defRPr/>
            </a:pPr>
            <a:r>
              <a:rPr lang="pl-PL" b="1" dirty="0" smtClean="0"/>
              <a:t> </a:t>
            </a:r>
            <a:r>
              <a:rPr lang="en-US" b="1" dirty="0" smtClean="0"/>
              <a:t>Eisenhower</a:t>
            </a:r>
            <a:r>
              <a:rPr lang="pl-PL" b="1" dirty="0" smtClean="0"/>
              <a:t>: </a:t>
            </a:r>
          </a:p>
          <a:p>
            <a:pPr marL="365760" indent="-256032" eaLnBrk="1" fontAlgn="auto" hangingPunct="1">
              <a:spcAft>
                <a:spcPts val="0"/>
              </a:spcAft>
              <a:buFont typeface="Wingdings 3"/>
              <a:buNone/>
              <a:defRPr/>
            </a:pPr>
            <a:r>
              <a:rPr lang="pl-PL" dirty="0" smtClean="0"/>
              <a:t>  „</a:t>
            </a:r>
            <a:r>
              <a:rPr lang="en-US" dirty="0" smtClean="0"/>
              <a:t>direct people-to-people exchanges </a:t>
            </a:r>
            <a:r>
              <a:rPr lang="pl-PL" dirty="0" err="1" smtClean="0"/>
              <a:t>are</a:t>
            </a:r>
            <a:r>
              <a:rPr lang="en-US" dirty="0" smtClean="0"/>
              <a:t> a one fine, progressive step toward peace in the world”</a:t>
            </a:r>
            <a:endParaRPr lang="pl-PL" dirty="0"/>
          </a:p>
        </p:txBody>
      </p:sp>
      <p:sp>
        <p:nvSpPr>
          <p:cNvPr id="3" name="Tytuł 2"/>
          <p:cNvSpPr>
            <a:spLocks noGrp="1"/>
          </p:cNvSpPr>
          <p:nvPr>
            <p:ph type="title"/>
          </p:nvPr>
        </p:nvSpPr>
        <p:spPr/>
        <p:txBody>
          <a:bodyPr>
            <a:normAutofit fontScale="90000"/>
          </a:bodyPr>
          <a:lstStyle/>
          <a:p>
            <a:pPr eaLnBrk="1" fontAlgn="auto" hangingPunct="1">
              <a:spcAft>
                <a:spcPts val="0"/>
              </a:spcAft>
              <a:defRPr/>
            </a:pPr>
            <a:r>
              <a:rPr lang="pl-PL" dirty="0" smtClean="0"/>
              <a:t>S</a:t>
            </a:r>
            <a:r>
              <a:rPr lang="en-US" dirty="0" err="1" smtClean="0"/>
              <a:t>tudy</a:t>
            </a:r>
            <a:r>
              <a:rPr lang="en-US" dirty="0" smtClean="0"/>
              <a:t> abroad programs</a:t>
            </a:r>
            <a:r>
              <a:rPr lang="pl-PL" dirty="0" smtClean="0"/>
              <a:t> and </a:t>
            </a:r>
            <a:r>
              <a:rPr lang="pl-PL" dirty="0" err="1" smtClean="0"/>
              <a:t>cultural</a:t>
            </a:r>
            <a:r>
              <a:rPr lang="pl-PL" dirty="0" smtClean="0"/>
              <a:t> </a:t>
            </a:r>
            <a:r>
              <a:rPr lang="pl-PL" dirty="0" err="1" smtClean="0"/>
              <a:t>exchanges</a:t>
            </a:r>
            <a:r>
              <a:rPr lang="pl-PL" dirty="0" smtClean="0"/>
              <a:t> </a:t>
            </a:r>
            <a:r>
              <a:rPr lang="pl-PL" dirty="0" err="1" smtClean="0"/>
              <a:t>are</a:t>
            </a:r>
            <a:r>
              <a:rPr lang="pl-PL" dirty="0" smtClean="0"/>
              <a:t>:</a:t>
            </a: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標題 1"/>
          <p:cNvSpPr>
            <a:spLocks noGrp="1"/>
          </p:cNvSpPr>
          <p:nvPr>
            <p:ph type="title"/>
          </p:nvPr>
        </p:nvSpPr>
        <p:spPr/>
        <p:txBody>
          <a:bodyPr>
            <a:normAutofit fontScale="90000"/>
          </a:bodyPr>
          <a:lstStyle/>
          <a:p>
            <a:pPr eaLnBrk="1" hangingPunct="1">
              <a:defRPr/>
            </a:pPr>
            <a:r>
              <a:rPr lang="en-US" altLang="zh-TW" smtClean="0"/>
              <a:t>Dr. CHUING PRUDENCE CHOU</a:t>
            </a:r>
            <a:br>
              <a:rPr lang="en-US" altLang="zh-TW" smtClean="0"/>
            </a:br>
            <a:r>
              <a:rPr lang="en-US" altLang="zh-TW" smtClean="0"/>
              <a:t> (</a:t>
            </a:r>
            <a:r>
              <a:rPr lang="zh-TW" altLang="en-US" smtClean="0"/>
              <a:t>周祝瑛</a:t>
            </a:r>
            <a:r>
              <a:rPr lang="en-US" altLang="zh-TW" smtClean="0"/>
              <a:t>)</a:t>
            </a:r>
            <a:endParaRPr lang="zh-TW" altLang="en-US" smtClean="0"/>
          </a:p>
        </p:txBody>
      </p:sp>
      <p:sp>
        <p:nvSpPr>
          <p:cNvPr id="10243" name="內容版面配置區 2"/>
          <p:cNvSpPr>
            <a:spLocks noGrp="1"/>
          </p:cNvSpPr>
          <p:nvPr>
            <p:ph idx="1"/>
          </p:nvPr>
        </p:nvSpPr>
        <p:spPr/>
        <p:txBody>
          <a:bodyPr/>
          <a:lstStyle/>
          <a:p>
            <a:pPr eaLnBrk="1" hangingPunct="1"/>
            <a:r>
              <a:rPr lang="en-US" altLang="zh-TW" b="1" smtClean="0"/>
              <a:t>Current Position :</a:t>
            </a:r>
            <a:endParaRPr lang="en-US" altLang="zh-TW" smtClean="0"/>
          </a:p>
          <a:p>
            <a:pPr eaLnBrk="1" hangingPunct="1"/>
            <a:r>
              <a:rPr lang="en-US" altLang="zh-TW" smtClean="0"/>
              <a:t>Professor, Department of Education</a:t>
            </a:r>
          </a:p>
          <a:p>
            <a:pPr eaLnBrk="1" hangingPunct="1"/>
            <a:r>
              <a:rPr lang="en-US" altLang="zh-TW" smtClean="0"/>
              <a:t>National Cheng-Chi University, Taiwan </a:t>
            </a:r>
          </a:p>
          <a:p>
            <a:pPr eaLnBrk="1" hangingPunct="1"/>
            <a:endParaRPr lang="en-US" altLang="zh-TW" smtClean="0"/>
          </a:p>
          <a:p>
            <a:pPr eaLnBrk="1" hangingPunct="1"/>
            <a:r>
              <a:rPr lang="en-US" altLang="zh-TW" smtClean="0"/>
              <a:t>Ph.D. Comparative and International Education </a:t>
            </a:r>
          </a:p>
          <a:p>
            <a:pPr eaLnBrk="1" hangingPunct="1"/>
            <a:r>
              <a:rPr lang="en-US" altLang="zh-TW" smtClean="0"/>
              <a:t>(University of California, Los Angeles, USA, 1992) </a:t>
            </a:r>
          </a:p>
          <a:p>
            <a:pPr eaLnBrk="1" hangingPunct="1"/>
            <a:endParaRPr lang="en-US" altLang="zh-TW" smtClean="0"/>
          </a:p>
        </p:txBody>
      </p:sp>
      <p:sp>
        <p:nvSpPr>
          <p:cNvPr id="15363" name="投影片編號版面配置區 3"/>
          <p:cNvSpPr>
            <a:spLocks noGrp="1"/>
          </p:cNvSpPr>
          <p:nvPr>
            <p:ph type="sldNum" sz="quarter" idx="12"/>
          </p:nvPr>
        </p:nvSpPr>
        <p:spPr bwMode="auto">
          <a:ln>
            <a:miter lim="800000"/>
            <a:headEnd/>
            <a:tailEnd/>
          </a:ln>
        </p:spPr>
        <p:txBody>
          <a:bodyPr/>
          <a:lstStyle/>
          <a:p>
            <a:pPr>
              <a:defRPr/>
            </a:pPr>
            <a:fld id="{FC1E5859-E2D0-49A3-9345-FFC5607D6B25}" type="slidenum">
              <a:rPr lang="zh-TW" altLang="en-US" smtClean="0"/>
              <a:pPr>
                <a:defRPr/>
              </a:pPr>
              <a:t>2</a:t>
            </a:fld>
            <a:endParaRPr lang="zh-TW" alt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Obraz 4" descr="1365193232_Guy-with-Question-Mark-over-his-headFotolia_102829_XS.jpeg"/>
          <p:cNvPicPr>
            <a:picLocks noChangeAspect="1"/>
          </p:cNvPicPr>
          <p:nvPr/>
        </p:nvPicPr>
        <p:blipFill>
          <a:blip r:embed="rId2" cstate="print"/>
          <a:srcRect/>
          <a:stretch>
            <a:fillRect/>
          </a:stretch>
        </p:blipFill>
        <p:spPr bwMode="auto">
          <a:xfrm>
            <a:off x="4859338" y="692150"/>
            <a:ext cx="4897437" cy="4899025"/>
          </a:xfrm>
          <a:prstGeom prst="rect">
            <a:avLst/>
          </a:prstGeom>
          <a:noFill/>
          <a:ln w="9525">
            <a:noFill/>
            <a:miter lim="800000"/>
            <a:headEnd/>
            <a:tailEnd/>
          </a:ln>
        </p:spPr>
      </p:pic>
      <p:sp>
        <p:nvSpPr>
          <p:cNvPr id="2" name="Symbol zastępczy zawartości 1"/>
          <p:cNvSpPr>
            <a:spLocks noGrp="1"/>
          </p:cNvSpPr>
          <p:nvPr>
            <p:ph idx="1"/>
          </p:nvPr>
        </p:nvSpPr>
        <p:spPr>
          <a:xfrm>
            <a:off x="0" y="1125538"/>
            <a:ext cx="5292725" cy="4895850"/>
          </a:xfrm>
        </p:spPr>
        <p:txBody>
          <a:bodyPr>
            <a:normAutofit fontScale="85000" lnSpcReduction="20000"/>
          </a:bodyPr>
          <a:lstStyle/>
          <a:p>
            <a:pPr marL="365760" indent="-256032" eaLnBrk="1" fontAlgn="auto" hangingPunct="1">
              <a:spcAft>
                <a:spcPts val="0"/>
              </a:spcAft>
              <a:buFont typeface="Wingdings 3"/>
              <a:buChar char=""/>
              <a:defRPr/>
            </a:pPr>
            <a:r>
              <a:rPr lang="pl-PL" sz="2400" i="1" dirty="0" smtClean="0"/>
              <a:t>D</a:t>
            </a:r>
            <a:r>
              <a:rPr lang="en-US" sz="2400" i="1" dirty="0" smtClean="0"/>
              <a:t>o the educational exchanges have preventive value</a:t>
            </a:r>
            <a:r>
              <a:rPr lang="pl-PL" sz="2400" i="1" dirty="0" smtClean="0"/>
              <a:t> </a:t>
            </a:r>
            <a:r>
              <a:rPr lang="pl-PL" sz="2400" i="1" dirty="0" err="1" smtClean="0"/>
              <a:t>only</a:t>
            </a:r>
            <a:r>
              <a:rPr lang="en-US" sz="2400" i="1" dirty="0" smtClean="0"/>
              <a:t> or can also enhance the cooperation between nations in conflict? </a:t>
            </a:r>
            <a:endParaRPr lang="pl-PL" sz="2400" i="1" dirty="0" smtClean="0"/>
          </a:p>
          <a:p>
            <a:pPr marL="365760" indent="-256032" eaLnBrk="1" fontAlgn="auto" hangingPunct="1">
              <a:spcAft>
                <a:spcPts val="0"/>
              </a:spcAft>
              <a:buFont typeface="Wingdings 3"/>
              <a:buChar char=""/>
              <a:defRPr/>
            </a:pPr>
            <a:endParaRPr lang="pl-PL" sz="2400" i="1" dirty="0" smtClean="0"/>
          </a:p>
          <a:p>
            <a:pPr marL="365760" indent="-256032" eaLnBrk="1" fontAlgn="auto" hangingPunct="1">
              <a:spcAft>
                <a:spcPts val="0"/>
              </a:spcAft>
              <a:buFont typeface="Wingdings 3"/>
              <a:buChar char=""/>
              <a:defRPr/>
            </a:pPr>
            <a:r>
              <a:rPr lang="en-US" sz="2400" i="1" dirty="0" smtClean="0"/>
              <a:t>Does the opportunity to get familiarize with values, outlooks and different perspectives can eventually bring together people whose governments are hostile towards each others?</a:t>
            </a:r>
            <a:endParaRPr lang="pl-PL" sz="2400" i="1" dirty="0" smtClean="0"/>
          </a:p>
          <a:p>
            <a:pPr marL="365760" indent="-256032" eaLnBrk="1" fontAlgn="auto" hangingPunct="1">
              <a:spcAft>
                <a:spcPts val="0"/>
              </a:spcAft>
              <a:buFont typeface="Wingdings 3"/>
              <a:buChar char=""/>
              <a:defRPr/>
            </a:pPr>
            <a:endParaRPr lang="pl-PL" sz="2400" i="1" dirty="0" smtClean="0"/>
          </a:p>
          <a:p>
            <a:pPr marL="365760" indent="-256032" eaLnBrk="1" fontAlgn="auto" hangingPunct="1">
              <a:spcAft>
                <a:spcPts val="0"/>
              </a:spcAft>
              <a:buFont typeface="Wingdings 3"/>
              <a:buChar char=""/>
              <a:defRPr/>
            </a:pPr>
            <a:r>
              <a:rPr lang="en-US" sz="2400" i="1" dirty="0" smtClean="0"/>
              <a:t>Does the foreign study experience promote the tolerance of others and their opinions to the extent that in the long run can lead the reconciliation of feuding nations?</a:t>
            </a:r>
            <a:endParaRPr lang="pl-PL" sz="2400" i="1" dirty="0"/>
          </a:p>
        </p:txBody>
      </p:sp>
      <p:sp>
        <p:nvSpPr>
          <p:cNvPr id="3" name="Tytuł 2"/>
          <p:cNvSpPr>
            <a:spLocks noGrp="1"/>
          </p:cNvSpPr>
          <p:nvPr>
            <p:ph type="title"/>
          </p:nvPr>
        </p:nvSpPr>
        <p:spPr/>
        <p:txBody>
          <a:bodyPr/>
          <a:lstStyle/>
          <a:p>
            <a:pPr eaLnBrk="1" fontAlgn="auto" hangingPunct="1">
              <a:spcAft>
                <a:spcPts val="0"/>
              </a:spcAft>
              <a:defRPr/>
            </a:pPr>
            <a:r>
              <a:rPr lang="pl-PL" dirty="0" err="1" smtClean="0"/>
              <a:t>Qestions</a:t>
            </a:r>
            <a:r>
              <a:rPr lang="pl-PL" dirty="0" smtClean="0"/>
              <a:t>: </a:t>
            </a:r>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ymbol zastępczy zawartości 1"/>
          <p:cNvSpPr>
            <a:spLocks noGrp="1"/>
          </p:cNvSpPr>
          <p:nvPr>
            <p:ph idx="1"/>
          </p:nvPr>
        </p:nvSpPr>
        <p:spPr>
          <a:xfrm>
            <a:off x="179388" y="1341438"/>
            <a:ext cx="4330700" cy="5759450"/>
          </a:xfrm>
        </p:spPr>
        <p:txBody>
          <a:bodyPr/>
          <a:lstStyle/>
          <a:p>
            <a:pPr eaLnBrk="1" hangingPunct="1"/>
            <a:r>
              <a:rPr lang="en-US" altLang="zh-TW" sz="3200" smtClean="0">
                <a:ea typeface="新細明體" pitchFamily="18" charset="-120"/>
              </a:rPr>
              <a:t>lasting impact of people-to-people exchanges depends on root of the conflict</a:t>
            </a:r>
            <a:endParaRPr lang="pl-PL" altLang="zh-TW" sz="3200" smtClean="0"/>
          </a:p>
        </p:txBody>
      </p:sp>
      <p:pic>
        <p:nvPicPr>
          <p:cNvPr id="29699" name="Obraz 3" descr="child-soilder.jpg"/>
          <p:cNvPicPr>
            <a:picLocks noChangeAspect="1"/>
          </p:cNvPicPr>
          <p:nvPr/>
        </p:nvPicPr>
        <p:blipFill>
          <a:blip r:embed="rId2" cstate="print"/>
          <a:srcRect/>
          <a:stretch>
            <a:fillRect/>
          </a:stretch>
        </p:blipFill>
        <p:spPr bwMode="auto">
          <a:xfrm>
            <a:off x="4572000" y="0"/>
            <a:ext cx="4572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2700338" y="3573463"/>
            <a:ext cx="6048375" cy="2663825"/>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pl-PL"/>
          </a:p>
        </p:txBody>
      </p:sp>
      <p:sp>
        <p:nvSpPr>
          <p:cNvPr id="30723" name="Symbol zastępczy zawartości 1"/>
          <p:cNvSpPr>
            <a:spLocks noGrp="1"/>
          </p:cNvSpPr>
          <p:nvPr>
            <p:ph idx="1"/>
          </p:nvPr>
        </p:nvSpPr>
        <p:spPr/>
        <p:txBody>
          <a:bodyPr/>
          <a:lstStyle/>
          <a:p>
            <a:pPr eaLnBrk="1" hangingPunct="1"/>
            <a:r>
              <a:rPr lang="en-US" altLang="zh-TW" sz="2000" b="1" smtClean="0">
                <a:ea typeface="新細明體" pitchFamily="18" charset="-120"/>
              </a:rPr>
              <a:t>American political values</a:t>
            </a:r>
            <a:r>
              <a:rPr lang="pl-PL" altLang="zh-TW" sz="2000" smtClean="0"/>
              <a:t>: </a:t>
            </a:r>
            <a:r>
              <a:rPr lang="en-US" altLang="zh-TW" sz="2000" smtClean="0">
                <a:ea typeface="新細明體" pitchFamily="18" charset="-120"/>
              </a:rPr>
              <a:t> freedom, democracy, liberty</a:t>
            </a:r>
            <a:r>
              <a:rPr lang="pl-PL" altLang="zh-TW" sz="2000" smtClean="0"/>
              <a:t>, tolerance</a:t>
            </a:r>
            <a:r>
              <a:rPr lang="en-US" altLang="zh-TW" sz="2000" smtClean="0">
                <a:ea typeface="新細明體" pitchFamily="18" charset="-120"/>
              </a:rPr>
              <a:t> or progress</a:t>
            </a:r>
            <a:r>
              <a:rPr lang="pl-PL" altLang="zh-TW" sz="2000" smtClean="0"/>
              <a:t>, </a:t>
            </a:r>
            <a:r>
              <a:rPr lang="en-US" altLang="zh-TW" sz="2000" smtClean="0">
                <a:ea typeface="新細明體" pitchFamily="18" charset="-120"/>
              </a:rPr>
              <a:t>technological and scientific skills and mindsets</a:t>
            </a:r>
            <a:endParaRPr lang="pl-PL" altLang="zh-TW" sz="2000" smtClean="0"/>
          </a:p>
          <a:p>
            <a:pPr eaLnBrk="1" hangingPunct="1"/>
            <a:r>
              <a:rPr lang="pl-PL" altLang="zh-TW" sz="2000" b="1" smtClean="0"/>
              <a:t>American moral and cultural values</a:t>
            </a:r>
            <a:r>
              <a:rPr lang="pl-PL" altLang="zh-TW" sz="2000" smtClean="0"/>
              <a:t>: family relations, moral structure, religion </a:t>
            </a:r>
          </a:p>
          <a:p>
            <a:pPr eaLnBrk="1" hangingPunct="1"/>
            <a:endParaRPr lang="pl-PL" altLang="zh-TW" smtClean="0"/>
          </a:p>
          <a:p>
            <a:pPr eaLnBrk="1" hangingPunct="1">
              <a:buFont typeface="Wingdings 3" pitchFamily="18" charset="2"/>
              <a:buNone/>
            </a:pPr>
            <a:r>
              <a:rPr lang="pl-PL" altLang="zh-TW" smtClean="0"/>
              <a:t> </a:t>
            </a:r>
            <a:endParaRPr lang="pl-PL" altLang="zh-TW" sz="2200" smtClean="0"/>
          </a:p>
        </p:txBody>
      </p:sp>
      <p:sp>
        <p:nvSpPr>
          <p:cNvPr id="3" name="Tytuł 2"/>
          <p:cNvSpPr>
            <a:spLocks noGrp="1"/>
          </p:cNvSpPr>
          <p:nvPr>
            <p:ph type="title"/>
          </p:nvPr>
        </p:nvSpPr>
        <p:spPr/>
        <p:txBody>
          <a:bodyPr>
            <a:normAutofit fontScale="90000"/>
          </a:bodyPr>
          <a:lstStyle/>
          <a:p>
            <a:pPr eaLnBrk="1" fontAlgn="auto" hangingPunct="1">
              <a:spcAft>
                <a:spcPts val="0"/>
              </a:spcAft>
              <a:defRPr/>
            </a:pPr>
            <a:r>
              <a:rPr lang="pl-PL" dirty="0" smtClean="0"/>
              <a:t>Two types of values:</a:t>
            </a:r>
            <a:r>
              <a:rPr lang="en-US" dirty="0" smtClean="0"/>
              <a:t/>
            </a:r>
            <a:br>
              <a:rPr lang="en-US" dirty="0" smtClean="0"/>
            </a:br>
            <a:r>
              <a:rPr lang="pl-PL" dirty="0" smtClean="0"/>
              <a:t>Political and Moral </a:t>
            </a:r>
            <a:endParaRPr lang="pl-PL" dirty="0"/>
          </a:p>
        </p:txBody>
      </p:sp>
      <p:sp>
        <p:nvSpPr>
          <p:cNvPr id="4" name="Strzałka w prawo 3"/>
          <p:cNvSpPr/>
          <p:nvPr/>
        </p:nvSpPr>
        <p:spPr>
          <a:xfrm>
            <a:off x="611188" y="4365625"/>
            <a:ext cx="1944687" cy="792163"/>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pl-PL"/>
          </a:p>
        </p:txBody>
      </p:sp>
      <p:sp>
        <p:nvSpPr>
          <p:cNvPr id="30726" name="pole tekstowe 4"/>
          <p:cNvSpPr txBox="1">
            <a:spLocks noChangeArrowheads="1"/>
          </p:cNvSpPr>
          <p:nvPr/>
        </p:nvSpPr>
        <p:spPr bwMode="auto">
          <a:xfrm>
            <a:off x="2843213" y="3573463"/>
            <a:ext cx="5761037" cy="2676525"/>
          </a:xfrm>
          <a:prstGeom prst="rect">
            <a:avLst/>
          </a:prstGeom>
          <a:noFill/>
          <a:ln w="9525">
            <a:noFill/>
            <a:miter lim="800000"/>
            <a:headEnd/>
            <a:tailEnd/>
          </a:ln>
        </p:spPr>
        <p:txBody>
          <a:bodyPr>
            <a:spAutoFit/>
          </a:bodyPr>
          <a:lstStyle/>
          <a:p>
            <a:r>
              <a:rPr kumimoji="0" lang="pl-PL" altLang="zh-TW" sz="2400">
                <a:latin typeface="Lucida Sans Unicode" pitchFamily="34" charset="0"/>
              </a:rPr>
              <a:t>T</a:t>
            </a:r>
            <a:r>
              <a:rPr kumimoji="0" lang="en-US" altLang="zh-TW" sz="2400">
                <a:latin typeface="Lucida Sans Unicode" pitchFamily="34" charset="0"/>
              </a:rPr>
              <a:t>he new political mindsets can be engendered by study abroad experience, the moral values of Arab society  (often claimed to be a source of the Western- Muslim conflict) remains unchanged or even strengthened</a:t>
            </a:r>
            <a:r>
              <a:rPr kumimoji="0" lang="pl-PL" altLang="zh-TW" sz="2400">
                <a:latin typeface="Lucida Sans Unicode" pitchFamily="34"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ymbol zastępczy zawartości 1"/>
          <p:cNvSpPr>
            <a:spLocks noGrp="1"/>
          </p:cNvSpPr>
          <p:nvPr>
            <p:ph idx="1"/>
          </p:nvPr>
        </p:nvSpPr>
        <p:spPr>
          <a:xfrm>
            <a:off x="457200" y="1855788"/>
            <a:ext cx="8229600" cy="4525962"/>
          </a:xfrm>
        </p:spPr>
        <p:txBody>
          <a:bodyPr/>
          <a:lstStyle/>
          <a:p>
            <a:pPr eaLnBrk="1" hangingPunct="1"/>
            <a:r>
              <a:rPr lang="en-US" altLang="zh-TW" sz="2400" smtClean="0">
                <a:ea typeface="新細明體" pitchFamily="18" charset="-120"/>
              </a:rPr>
              <a:t>communist ideology does not have such a strong hold on core values of Korean citizens as in case of  Arab’s moral values in Western-Muslim conflicts, the break out of isolation and exposure to the different culture and mindsets can significantly weaken the hostility between nations</a:t>
            </a:r>
            <a:endParaRPr lang="pl-PL" altLang="zh-TW" sz="2400" smtClean="0"/>
          </a:p>
        </p:txBody>
      </p:sp>
      <p:sp>
        <p:nvSpPr>
          <p:cNvPr id="3" name="Tytuł 2"/>
          <p:cNvSpPr>
            <a:spLocks noGrp="1"/>
          </p:cNvSpPr>
          <p:nvPr>
            <p:ph type="title"/>
          </p:nvPr>
        </p:nvSpPr>
        <p:spPr/>
        <p:txBody>
          <a:bodyPr/>
          <a:lstStyle/>
          <a:p>
            <a:pPr eaLnBrk="1" fontAlgn="auto" hangingPunct="1">
              <a:spcAft>
                <a:spcPts val="0"/>
              </a:spcAft>
              <a:defRPr/>
            </a:pPr>
            <a:r>
              <a:rPr lang="pl-PL" dirty="0" err="1" smtClean="0"/>
              <a:t>Koreal-U.S</a:t>
            </a:r>
            <a:r>
              <a:rPr lang="pl-PL" dirty="0" smtClean="0"/>
              <a:t>. </a:t>
            </a:r>
            <a:r>
              <a:rPr lang="pl-PL" dirty="0" err="1" smtClean="0"/>
              <a:t>cultural</a:t>
            </a:r>
            <a:r>
              <a:rPr lang="pl-PL" dirty="0" smtClean="0"/>
              <a:t> </a:t>
            </a:r>
            <a:r>
              <a:rPr lang="pl-PL" dirty="0" err="1" smtClean="0"/>
              <a:t>exchanges</a:t>
            </a:r>
            <a:r>
              <a:rPr lang="pl-PL" dirty="0" smtClean="0"/>
              <a:t> </a:t>
            </a:r>
            <a:endParaRPr lang="pl-PL" dirty="0"/>
          </a:p>
        </p:txBody>
      </p:sp>
      <p:pic>
        <p:nvPicPr>
          <p:cNvPr id="31748" name="Obraz 3" descr="korea.jpg"/>
          <p:cNvPicPr>
            <a:picLocks noChangeAspect="1"/>
          </p:cNvPicPr>
          <p:nvPr/>
        </p:nvPicPr>
        <p:blipFill>
          <a:blip r:embed="rId2" cstate="print"/>
          <a:srcRect/>
          <a:stretch>
            <a:fillRect/>
          </a:stretch>
        </p:blipFill>
        <p:spPr bwMode="auto">
          <a:xfrm>
            <a:off x="4465638" y="4292600"/>
            <a:ext cx="4354512" cy="2305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pPr marL="365760" indent="-256032" eaLnBrk="1" fontAlgn="auto" hangingPunct="1">
              <a:spcAft>
                <a:spcPts val="0"/>
              </a:spcAft>
              <a:buFont typeface="Wingdings 3"/>
              <a:buChar char=""/>
              <a:defRPr/>
            </a:pPr>
            <a:r>
              <a:rPr lang="en-US" dirty="0" smtClean="0"/>
              <a:t>contribute to the well-being of the citizens</a:t>
            </a:r>
            <a:endParaRPr lang="pl-PL" dirty="0" smtClean="0"/>
          </a:p>
          <a:p>
            <a:pPr marL="365760" indent="-256032" eaLnBrk="1" fontAlgn="auto" hangingPunct="1">
              <a:spcAft>
                <a:spcPts val="0"/>
              </a:spcAft>
              <a:buFont typeface="Wingdings 3"/>
              <a:buChar char=""/>
              <a:defRPr/>
            </a:pPr>
            <a:r>
              <a:rPr lang="en-US" dirty="0" smtClean="0"/>
              <a:t>provide means of communication outside of government channels</a:t>
            </a:r>
            <a:endParaRPr lang="pl-PL" dirty="0" smtClean="0"/>
          </a:p>
          <a:p>
            <a:pPr marL="365760" indent="-256032" eaLnBrk="1" fontAlgn="auto" hangingPunct="1">
              <a:spcAft>
                <a:spcPts val="0"/>
              </a:spcAft>
              <a:buFont typeface="Wingdings 3"/>
              <a:buChar char=""/>
              <a:defRPr/>
            </a:pPr>
            <a:r>
              <a:rPr lang="en-US" dirty="0" smtClean="0"/>
              <a:t>advance knowledge in varieties of fields</a:t>
            </a:r>
            <a:endParaRPr lang="pl-PL" dirty="0" smtClean="0"/>
          </a:p>
          <a:p>
            <a:pPr marL="365760" indent="-256032" eaLnBrk="1" fontAlgn="auto" hangingPunct="1">
              <a:spcAft>
                <a:spcPts val="0"/>
              </a:spcAft>
              <a:buFont typeface="Wingdings 3"/>
              <a:buChar char=""/>
              <a:defRPr/>
            </a:pPr>
            <a:r>
              <a:rPr lang="en-US" dirty="0" smtClean="0"/>
              <a:t>increase the empathy </a:t>
            </a:r>
            <a:endParaRPr lang="pl-PL" dirty="0" smtClean="0"/>
          </a:p>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r>
              <a:rPr lang="en-US" i="1" dirty="0" smtClean="0"/>
              <a:t>long lasting effect on population leaving in the economic and political hardship of communist system</a:t>
            </a:r>
            <a:endParaRPr lang="pl-PL" i="1" dirty="0" smtClean="0"/>
          </a:p>
          <a:p>
            <a:pPr marL="365760" indent="-256032" eaLnBrk="1" fontAlgn="auto" hangingPunct="1">
              <a:spcAft>
                <a:spcPts val="0"/>
              </a:spcAft>
              <a:buFont typeface="Wingdings 3"/>
              <a:buChar char=""/>
              <a:defRPr/>
            </a:pPr>
            <a:r>
              <a:rPr lang="en-US" i="1" dirty="0" smtClean="0"/>
              <a:t>contribute to the peace between nations</a:t>
            </a:r>
            <a:endParaRPr lang="pl-PL" i="1" dirty="0"/>
          </a:p>
        </p:txBody>
      </p:sp>
      <p:sp>
        <p:nvSpPr>
          <p:cNvPr id="3" name="Tytuł 2"/>
          <p:cNvSpPr>
            <a:spLocks noGrp="1"/>
          </p:cNvSpPr>
          <p:nvPr>
            <p:ph type="title"/>
          </p:nvPr>
        </p:nvSpPr>
        <p:spPr/>
        <p:txBody>
          <a:bodyPr>
            <a:normAutofit fontScale="90000"/>
          </a:bodyPr>
          <a:lstStyle/>
          <a:p>
            <a:pPr eaLnBrk="1" fontAlgn="auto" hangingPunct="1">
              <a:spcAft>
                <a:spcPts val="0"/>
              </a:spcAft>
              <a:defRPr/>
            </a:pPr>
            <a:r>
              <a:rPr lang="pl-PL" dirty="0" smtClean="0"/>
              <a:t>E</a:t>
            </a:r>
            <a:r>
              <a:rPr lang="en-US" dirty="0" err="1" smtClean="0"/>
              <a:t>ducational</a:t>
            </a:r>
            <a:r>
              <a:rPr lang="en-US" dirty="0" smtClean="0"/>
              <a:t> cooperation</a:t>
            </a:r>
            <a:r>
              <a:rPr lang="pl-PL" dirty="0" smtClean="0"/>
              <a:t> </a:t>
            </a:r>
            <a:r>
              <a:rPr lang="pl-PL" dirty="0" err="1" smtClean="0"/>
              <a:t>between</a:t>
            </a:r>
            <a:r>
              <a:rPr lang="pl-PL" dirty="0" smtClean="0"/>
              <a:t> NK and U.S </a:t>
            </a:r>
            <a:r>
              <a:rPr lang="pl-PL" dirty="0" err="1" smtClean="0"/>
              <a:t>can</a:t>
            </a:r>
            <a:r>
              <a:rPr lang="pl-PL" dirty="0" smtClean="0"/>
              <a:t>:</a:t>
            </a:r>
            <a:endParaRPr lang="pl-PL" dirty="0"/>
          </a:p>
        </p:txBody>
      </p:sp>
      <p:sp>
        <p:nvSpPr>
          <p:cNvPr id="4" name="Strzałka w dół 3"/>
          <p:cNvSpPr/>
          <p:nvPr/>
        </p:nvSpPr>
        <p:spPr>
          <a:xfrm>
            <a:off x="3635375" y="3068638"/>
            <a:ext cx="1223963" cy="12969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pl-PL"/>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ymbol zastępczy zawartości 1"/>
          <p:cNvSpPr>
            <a:spLocks noGrp="1"/>
          </p:cNvSpPr>
          <p:nvPr>
            <p:ph idx="1"/>
          </p:nvPr>
        </p:nvSpPr>
        <p:spPr>
          <a:xfrm>
            <a:off x="457200" y="2574925"/>
            <a:ext cx="8229600" cy="4525963"/>
          </a:xfrm>
        </p:spPr>
        <p:txBody>
          <a:bodyPr/>
          <a:lstStyle/>
          <a:p>
            <a:pPr eaLnBrk="1" hangingPunct="1"/>
            <a:r>
              <a:rPr lang="pl-PL" altLang="zh-TW" smtClean="0"/>
              <a:t>B</a:t>
            </a:r>
            <a:r>
              <a:rPr lang="en-US" altLang="zh-TW" smtClean="0">
                <a:ea typeface="新細明體" pitchFamily="18" charset="-120"/>
              </a:rPr>
              <a:t>ridge-building</a:t>
            </a:r>
            <a:r>
              <a:rPr lang="pl-PL" altLang="zh-TW" smtClean="0"/>
              <a:t> </a:t>
            </a:r>
            <a:r>
              <a:rPr lang="pl-PL" altLang="zh-TW" sz="1800" smtClean="0"/>
              <a:t>(</a:t>
            </a:r>
            <a:r>
              <a:rPr lang="en-US" altLang="zh-TW" sz="1800" smtClean="0">
                <a:ea typeface="新細明體" pitchFamily="18" charset="-120"/>
              </a:rPr>
              <a:t>opportunity of the individuals to experience different society which, in turn, results in building ties, trust, and familiarity with the outside word </a:t>
            </a:r>
            <a:r>
              <a:rPr lang="pl-PL" altLang="zh-TW" sz="1800" smtClean="0"/>
              <a:t>)</a:t>
            </a:r>
          </a:p>
          <a:p>
            <a:pPr eaLnBrk="1" hangingPunct="1"/>
            <a:r>
              <a:rPr lang="en-US" altLang="zh-TW" smtClean="0">
                <a:ea typeface="新細明體" pitchFamily="18" charset="-120"/>
              </a:rPr>
              <a:t>Institutional linkages</a:t>
            </a:r>
            <a:r>
              <a:rPr lang="pl-PL" altLang="zh-TW" smtClean="0"/>
              <a:t> </a:t>
            </a:r>
            <a:r>
              <a:rPr lang="pl-PL" altLang="zh-TW" sz="1800" smtClean="0"/>
              <a:t>(</a:t>
            </a:r>
            <a:r>
              <a:rPr lang="en-US" altLang="zh-TW" sz="1800" smtClean="0">
                <a:ea typeface="新細明體" pitchFamily="18" charset="-120"/>
              </a:rPr>
              <a:t>cooperation between institutions that is fundamental for further improvements of  the political and economic ties</a:t>
            </a:r>
            <a:r>
              <a:rPr lang="pl-PL" altLang="zh-TW" sz="1800" smtClean="0"/>
              <a:t>)</a:t>
            </a:r>
          </a:p>
          <a:p>
            <a:pPr eaLnBrk="1" hangingPunct="1"/>
            <a:r>
              <a:rPr lang="pl-PL" altLang="zh-TW" smtClean="0"/>
              <a:t>T</a:t>
            </a:r>
            <a:r>
              <a:rPr lang="en-US" altLang="zh-TW" smtClean="0">
                <a:ea typeface="新細明體" pitchFamily="18" charset="-120"/>
              </a:rPr>
              <a:t>rust - building</a:t>
            </a:r>
            <a:endParaRPr lang="pl-PL" altLang="zh-TW" smtClean="0"/>
          </a:p>
        </p:txBody>
      </p:sp>
      <p:sp>
        <p:nvSpPr>
          <p:cNvPr id="3" name="Tytuł 2"/>
          <p:cNvSpPr>
            <a:spLocks noGrp="1"/>
          </p:cNvSpPr>
          <p:nvPr>
            <p:ph type="title"/>
          </p:nvPr>
        </p:nvSpPr>
        <p:spPr>
          <a:xfrm>
            <a:off x="395536" y="1061864"/>
            <a:ext cx="8229600" cy="1143000"/>
          </a:xfrm>
        </p:spPr>
        <p:txBody>
          <a:bodyPr>
            <a:noAutofit/>
          </a:bodyPr>
          <a:lstStyle/>
          <a:p>
            <a:pPr eaLnBrk="1" fontAlgn="auto" hangingPunct="1">
              <a:spcAft>
                <a:spcPts val="0"/>
              </a:spcAft>
              <a:defRPr/>
            </a:pPr>
            <a:r>
              <a:rPr lang="en-US" sz="2800" dirty="0" smtClean="0"/>
              <a:t>How does the educational exchanges contribute to the peace building and facilitate Korea’s entry into more normal relations with Western nations?</a:t>
            </a:r>
            <a:endParaRPr lang="pl-PL"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ymbol zastępczy zawartości 1"/>
          <p:cNvSpPr>
            <a:spLocks noGrp="1"/>
          </p:cNvSpPr>
          <p:nvPr>
            <p:ph idx="1"/>
          </p:nvPr>
        </p:nvSpPr>
        <p:spPr/>
        <p:txBody>
          <a:bodyPr/>
          <a:lstStyle/>
          <a:p>
            <a:pPr eaLnBrk="1" hangingPunct="1"/>
            <a:r>
              <a:rPr lang="en-US" altLang="zh-TW" smtClean="0">
                <a:ea typeface="新細明體" pitchFamily="18" charset="-120"/>
              </a:rPr>
              <a:t>Gorbachev’s policy of </a:t>
            </a:r>
            <a:r>
              <a:rPr lang="en-US" altLang="zh-TW" i="1" smtClean="0">
                <a:ea typeface="新細明體" pitchFamily="18" charset="-120"/>
              </a:rPr>
              <a:t>pierestroyka</a:t>
            </a:r>
            <a:r>
              <a:rPr lang="en-US" altLang="zh-TW" smtClean="0">
                <a:ea typeface="新細明體" pitchFamily="18" charset="-120"/>
              </a:rPr>
              <a:t> and the final collapse of Iron Curtin was brought about by contacts and cultural and educational exchanges with the West </a:t>
            </a:r>
            <a:endParaRPr lang="pl-PL" altLang="zh-TW" smtClean="0"/>
          </a:p>
          <a:p>
            <a:pPr eaLnBrk="1" hangingPunct="1"/>
            <a:endParaRPr lang="pl-PL" altLang="zh-TW" smtClean="0"/>
          </a:p>
          <a:p>
            <a:pPr eaLnBrk="1" hangingPunct="1"/>
            <a:endParaRPr lang="pl-PL" altLang="zh-TW" smtClean="0"/>
          </a:p>
          <a:p>
            <a:pPr eaLnBrk="1" hangingPunct="1"/>
            <a:endParaRPr lang="pl-PL" altLang="zh-TW" smtClean="0"/>
          </a:p>
          <a:p>
            <a:pPr eaLnBrk="1" hangingPunct="1">
              <a:buFont typeface="Wingdings 3" pitchFamily="18" charset="2"/>
              <a:buNone/>
            </a:pPr>
            <a:r>
              <a:rPr lang="pl-PL" altLang="zh-TW" smtClean="0"/>
              <a:t>   </a:t>
            </a:r>
            <a:r>
              <a:rPr lang="en-US" altLang="zh-TW" smtClean="0">
                <a:ea typeface="新細明體" pitchFamily="18" charset="-120"/>
              </a:rPr>
              <a:t>shaped Soviet elites in a key way and thus paved the path for the future changes of the Soviet system</a:t>
            </a:r>
            <a:endParaRPr lang="pl-PL" altLang="zh-TW" smtClean="0"/>
          </a:p>
        </p:txBody>
      </p:sp>
      <p:sp>
        <p:nvSpPr>
          <p:cNvPr id="3" name="Tytuł 2"/>
          <p:cNvSpPr>
            <a:spLocks noGrp="1"/>
          </p:cNvSpPr>
          <p:nvPr>
            <p:ph type="title"/>
          </p:nvPr>
        </p:nvSpPr>
        <p:spPr/>
        <p:txBody>
          <a:bodyPr>
            <a:normAutofit fontScale="90000"/>
          </a:bodyPr>
          <a:lstStyle/>
          <a:p>
            <a:pPr eaLnBrk="1" fontAlgn="auto" hangingPunct="1">
              <a:spcAft>
                <a:spcPts val="0"/>
              </a:spcAft>
              <a:defRPr/>
            </a:pPr>
            <a:r>
              <a:rPr lang="pl-PL" dirty="0" smtClean="0"/>
              <a:t>USSR and U.S. </a:t>
            </a:r>
            <a:r>
              <a:rPr lang="pl-PL" dirty="0" err="1" smtClean="0"/>
              <a:t>people-to-people</a:t>
            </a:r>
            <a:r>
              <a:rPr lang="pl-PL" dirty="0" smtClean="0"/>
              <a:t> </a:t>
            </a:r>
            <a:r>
              <a:rPr lang="pl-PL" dirty="0" err="1" smtClean="0"/>
              <a:t>exchanges</a:t>
            </a:r>
            <a:r>
              <a:rPr lang="pl-PL" dirty="0" smtClean="0"/>
              <a:t> </a:t>
            </a:r>
            <a:endParaRPr lang="pl-PL" dirty="0"/>
          </a:p>
        </p:txBody>
      </p:sp>
      <p:sp>
        <p:nvSpPr>
          <p:cNvPr id="4" name="Strzałka zakrzywiona w prawo 3"/>
          <p:cNvSpPr/>
          <p:nvPr/>
        </p:nvSpPr>
        <p:spPr>
          <a:xfrm>
            <a:off x="3132138" y="3357563"/>
            <a:ext cx="792162" cy="115093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pl-PL">
              <a:solidFill>
                <a:schemeClr val="tx1"/>
              </a:solidFill>
            </a:endParaRPr>
          </a:p>
        </p:txBody>
      </p:sp>
      <p:sp>
        <p:nvSpPr>
          <p:cNvPr id="5" name="Strzałka zakrzywiona w lewo 4"/>
          <p:cNvSpPr/>
          <p:nvPr/>
        </p:nvSpPr>
        <p:spPr>
          <a:xfrm>
            <a:off x="4643438" y="3357563"/>
            <a:ext cx="865187" cy="115093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pl-PL">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ymbol zastępczy zawartości 1"/>
          <p:cNvSpPr>
            <a:spLocks noGrp="1"/>
          </p:cNvSpPr>
          <p:nvPr>
            <p:ph idx="1"/>
          </p:nvPr>
        </p:nvSpPr>
        <p:spPr/>
        <p:txBody>
          <a:bodyPr/>
          <a:lstStyle/>
          <a:p>
            <a:pPr eaLnBrk="1" hangingPunct="1"/>
            <a:r>
              <a:rPr lang="en-US" altLang="zh-TW" smtClean="0">
                <a:ea typeface="新細明體" pitchFamily="18" charset="-120"/>
              </a:rPr>
              <a:t>For the future communist establishment being and learning abroad was the moment to start challenging the strict communist ideology and to realize the consequences of the rigid and back warded regime</a:t>
            </a:r>
            <a:endParaRPr lang="pl-PL" altLang="zh-TW" smtClean="0"/>
          </a:p>
          <a:p>
            <a:pPr eaLnBrk="1" hangingPunct="1">
              <a:buFont typeface="Wingdings 3" pitchFamily="18" charset="2"/>
              <a:buNone/>
            </a:pPr>
            <a:r>
              <a:rPr lang="pl-PL" altLang="zh-TW" smtClean="0"/>
              <a:t>   </a:t>
            </a:r>
          </a:p>
        </p:txBody>
      </p:sp>
      <p:sp>
        <p:nvSpPr>
          <p:cNvPr id="3" name="Tytuł 2"/>
          <p:cNvSpPr>
            <a:spLocks noGrp="1"/>
          </p:cNvSpPr>
          <p:nvPr>
            <p:ph type="title"/>
          </p:nvPr>
        </p:nvSpPr>
        <p:spPr/>
        <p:txBody>
          <a:bodyPr/>
          <a:lstStyle/>
          <a:p>
            <a:pPr eaLnBrk="1" fontAlgn="auto" hangingPunct="1">
              <a:spcAft>
                <a:spcPts val="0"/>
              </a:spcAft>
              <a:defRPr/>
            </a:pPr>
            <a:r>
              <a:rPr lang="pl-PL" dirty="0" err="1" smtClean="0"/>
              <a:t>Ideology</a:t>
            </a:r>
            <a:r>
              <a:rPr lang="pl-PL" dirty="0" smtClean="0"/>
              <a:t> </a:t>
            </a:r>
            <a:endParaRPr lang="pl-PL" dirty="0"/>
          </a:p>
        </p:txBody>
      </p:sp>
      <p:sp>
        <p:nvSpPr>
          <p:cNvPr id="35844" name="pole tekstowe 3"/>
          <p:cNvSpPr txBox="1">
            <a:spLocks noChangeArrowheads="1"/>
          </p:cNvSpPr>
          <p:nvPr/>
        </p:nvSpPr>
        <p:spPr bwMode="auto">
          <a:xfrm>
            <a:off x="827088" y="4437063"/>
            <a:ext cx="6913562" cy="369887"/>
          </a:xfrm>
          <a:prstGeom prst="rect">
            <a:avLst/>
          </a:prstGeom>
          <a:noFill/>
          <a:ln w="9525">
            <a:noFill/>
            <a:miter lim="800000"/>
            <a:headEnd/>
            <a:tailEnd/>
          </a:ln>
        </p:spPr>
        <p:txBody>
          <a:bodyPr>
            <a:spAutoFit/>
          </a:bodyPr>
          <a:lstStyle/>
          <a:p>
            <a:endParaRPr kumimoji="0" lang="pl-PL" altLang="zh-TW">
              <a:latin typeface="Lucida Sans Unicode" pitchFamily="34" charset="0"/>
            </a:endParaRPr>
          </a:p>
        </p:txBody>
      </p:sp>
      <p:sp>
        <p:nvSpPr>
          <p:cNvPr id="5" name="pole tekstowe 4"/>
          <p:cNvSpPr txBox="1"/>
          <p:nvPr/>
        </p:nvSpPr>
        <p:spPr>
          <a:xfrm>
            <a:off x="323850" y="4149725"/>
            <a:ext cx="8496300" cy="1322388"/>
          </a:xfrm>
          <a:prstGeom prst="rect">
            <a:avLst/>
          </a:prstGeom>
          <a:solidFill>
            <a:schemeClr val="accent1">
              <a:lumMod val="60000"/>
              <a:lumOff val="40000"/>
            </a:schemeClr>
          </a:solidFill>
          <a:ln>
            <a:solidFill>
              <a:schemeClr val="tx1"/>
            </a:solidFill>
          </a:ln>
        </p:spPr>
        <p:txBody>
          <a:bodyPr>
            <a:spAutoFit/>
          </a:bodyPr>
          <a:lstStyle/>
          <a:p>
            <a:pPr fontAlgn="auto">
              <a:spcBef>
                <a:spcPts val="0"/>
              </a:spcBef>
              <a:spcAft>
                <a:spcPts val="0"/>
              </a:spcAft>
              <a:defRPr/>
            </a:pPr>
            <a:r>
              <a:rPr kumimoji="0" lang="en-US" sz="2000" dirty="0">
                <a:latin typeface="+mn-lt"/>
                <a:ea typeface="+mn-ea"/>
              </a:rPr>
              <a:t>Igor </a:t>
            </a:r>
            <a:r>
              <a:rPr kumimoji="0" lang="en-US" sz="2000" dirty="0" err="1">
                <a:latin typeface="+mn-lt"/>
                <a:ea typeface="+mn-ea"/>
              </a:rPr>
              <a:t>Zevelev</a:t>
            </a:r>
            <a:r>
              <a:rPr kumimoji="0" lang="en-US" sz="2000" dirty="0">
                <a:latin typeface="+mn-lt"/>
                <a:ea typeface="+mn-ea"/>
              </a:rPr>
              <a:t>, Russian political scientist</a:t>
            </a:r>
            <a:r>
              <a:rPr kumimoji="0" lang="pl-PL" sz="2000" dirty="0">
                <a:latin typeface="+mn-lt"/>
                <a:ea typeface="+mn-ea"/>
              </a:rPr>
              <a:t>: </a:t>
            </a:r>
            <a:r>
              <a:rPr kumimoji="0" lang="en-US" sz="2000" dirty="0">
                <a:latin typeface="+mn-lt"/>
                <a:ea typeface="+mn-ea"/>
              </a:rPr>
              <a:t> ”Exchanges helped to overcome the ideology of dogma regarding communism and capitalism. We started to think differently, and saw the world as more complex then we had been taught to believe.”</a:t>
            </a:r>
            <a:endParaRPr kumimoji="0" lang="pl-PL" sz="2000" dirty="0">
              <a:latin typeface="+mn-lt"/>
              <a:ea typeface="+mn-e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dirty="0" smtClean="0"/>
              <a:t>the difference of the economical development between two countries and the backwardness of a regime saturated with ideology was impossible not to be acknowledged. Russians staying in the USA had got to see the rapid developments of scientific and technological discoveries which influenced directly the </a:t>
            </a:r>
            <a:r>
              <a:rPr lang="pl-PL" dirty="0" err="1" smtClean="0"/>
              <a:t>living</a:t>
            </a:r>
            <a:r>
              <a:rPr lang="pl-PL" dirty="0" smtClean="0"/>
              <a:t> </a:t>
            </a:r>
            <a:r>
              <a:rPr lang="en-US" dirty="0" smtClean="0"/>
              <a:t>standard</a:t>
            </a:r>
            <a:r>
              <a:rPr lang="pl-PL" dirty="0" smtClean="0"/>
              <a:t>s</a:t>
            </a:r>
            <a:r>
              <a:rPr lang="en-US" dirty="0" smtClean="0"/>
              <a:t> of the regular American citizens. It made those Russians to recognize the need for change and reform in the Soviet system</a:t>
            </a: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err="1" smtClean="0"/>
              <a:t>Economy</a:t>
            </a:r>
            <a:endParaRPr lang="pl-P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內容版面配置區 1"/>
          <p:cNvSpPr>
            <a:spLocks noGrp="1"/>
          </p:cNvSpPr>
          <p:nvPr>
            <p:ph idx="1"/>
          </p:nvPr>
        </p:nvSpPr>
        <p:spPr/>
        <p:txBody>
          <a:bodyPr/>
          <a:lstStyle/>
          <a:p>
            <a:pPr eaLnBrk="1" hangingPunct="1"/>
            <a:endParaRPr lang="en-US" altLang="zh-TW" smtClean="0"/>
          </a:p>
          <a:p>
            <a:pPr eaLnBrk="1" hangingPunct="1"/>
            <a:endParaRPr lang="en-US" altLang="zh-TW" smtClean="0"/>
          </a:p>
          <a:p>
            <a:pPr eaLnBrk="1" hangingPunct="1"/>
            <a:endParaRPr lang="en-US" altLang="zh-TW" smtClean="0"/>
          </a:p>
          <a:p>
            <a:pPr eaLnBrk="1" hangingPunct="1"/>
            <a:endParaRPr lang="en-US" altLang="zh-TW" smtClean="0"/>
          </a:p>
          <a:p>
            <a:pPr eaLnBrk="1" hangingPunct="1"/>
            <a:endParaRPr lang="en-US" altLang="zh-TW" smtClean="0"/>
          </a:p>
          <a:p>
            <a:pPr eaLnBrk="1" hangingPunct="1"/>
            <a:endParaRPr lang="en-US" altLang="zh-TW" smtClean="0"/>
          </a:p>
          <a:p>
            <a:pPr eaLnBrk="1" hangingPunct="1"/>
            <a:r>
              <a:rPr lang="en-US" altLang="zh-TW" smtClean="0"/>
              <a:t>Thank you for your attention!</a:t>
            </a:r>
            <a:endParaRPr lang="zh-TW" altLang="en-US" smtClean="0"/>
          </a:p>
        </p:txBody>
      </p:sp>
      <p:sp>
        <p:nvSpPr>
          <p:cNvPr id="3" name="標題 2"/>
          <p:cNvSpPr>
            <a:spLocks noGrp="1"/>
          </p:cNvSpPr>
          <p:nvPr>
            <p:ph type="title"/>
          </p:nvPr>
        </p:nvSpPr>
        <p:spPr/>
        <p:txBody>
          <a:bodyPr/>
          <a:lstStyle/>
          <a:p>
            <a:pPr eaLnBrk="1" hangingPunct="1">
              <a:defRPr/>
            </a:pPr>
            <a:r>
              <a:rPr lang="en-US" altLang="zh-TW" dirty="0" smtClean="0"/>
              <a:t>Q &amp; A</a:t>
            </a: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內容版面配置區 2"/>
          <p:cNvSpPr>
            <a:spLocks noGrp="1"/>
          </p:cNvSpPr>
          <p:nvPr>
            <p:ph idx="1"/>
          </p:nvPr>
        </p:nvSpPr>
        <p:spPr>
          <a:xfrm>
            <a:off x="468313" y="476250"/>
            <a:ext cx="8218487" cy="5649913"/>
          </a:xfrm>
        </p:spPr>
        <p:txBody>
          <a:bodyPr/>
          <a:lstStyle/>
          <a:p>
            <a:pPr eaLnBrk="1" hangingPunct="1"/>
            <a:r>
              <a:rPr lang="en-US" altLang="zh-TW" smtClean="0"/>
              <a:t>Main theme:</a:t>
            </a:r>
          </a:p>
          <a:p>
            <a:pPr eaLnBrk="1" hangingPunct="1">
              <a:buFont typeface="Arial" charset="0"/>
              <a:buNone/>
            </a:pPr>
            <a:r>
              <a:rPr lang="en-US" altLang="zh-TW" smtClean="0"/>
              <a:t>   How cultural and educational exchange affected the relationship between US and former USSR during 1950s–1980s.</a:t>
            </a:r>
          </a:p>
          <a:p>
            <a:pPr eaLnBrk="1" hangingPunct="1">
              <a:buFont typeface="Arial" charset="0"/>
              <a:buNone/>
            </a:pPr>
            <a:r>
              <a:rPr lang="en-US" altLang="zh-TW" smtClean="0"/>
              <a:t>To what extent does CEE impact other countries, such as Japan and the US, North and South Korea, Israel and Palestine, former West and East Germany, and China and Taiwan? </a:t>
            </a:r>
            <a:endParaRPr lang="zh-TW" altLang="en-US" smtClean="0"/>
          </a:p>
        </p:txBody>
      </p:sp>
      <p:sp>
        <p:nvSpPr>
          <p:cNvPr id="19458" name="投影片編號版面配置區 3"/>
          <p:cNvSpPr>
            <a:spLocks noGrp="1"/>
          </p:cNvSpPr>
          <p:nvPr>
            <p:ph type="sldNum" sz="quarter" idx="12"/>
          </p:nvPr>
        </p:nvSpPr>
        <p:spPr bwMode="auto">
          <a:ln>
            <a:miter lim="800000"/>
            <a:headEnd/>
            <a:tailEnd/>
          </a:ln>
        </p:spPr>
        <p:txBody>
          <a:bodyPr/>
          <a:lstStyle/>
          <a:p>
            <a:pPr>
              <a:defRPr/>
            </a:pPr>
            <a:fld id="{F1A981C9-72D3-454F-81E3-15FCA4556DDD}" type="slidenum">
              <a:rPr lang="zh-TW" altLang="en-US" smtClean="0"/>
              <a:pPr>
                <a:defRPr/>
              </a:pPr>
              <a:t>3</a:t>
            </a:fld>
            <a:endParaRPr lang="zh-TW"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內容版面配置區 2"/>
          <p:cNvSpPr>
            <a:spLocks noGrp="1"/>
          </p:cNvSpPr>
          <p:nvPr>
            <p:ph idx="1"/>
          </p:nvPr>
        </p:nvSpPr>
        <p:spPr>
          <a:xfrm>
            <a:off x="684213" y="1196975"/>
            <a:ext cx="8229600" cy="4525963"/>
          </a:xfrm>
        </p:spPr>
        <p:txBody>
          <a:bodyPr/>
          <a:lstStyle/>
          <a:p>
            <a:pPr eaLnBrk="1" hangingPunct="1"/>
            <a:r>
              <a:rPr lang="en-US" altLang="zh-TW" smtClean="0"/>
              <a:t>By demonstrating the dynamic relationship between the above-mentioned groups, the course will also compare educational systems among these countries and contrast the different outcomes of cultural exchange.</a:t>
            </a:r>
          </a:p>
          <a:p>
            <a:pPr eaLnBrk="1" hangingPunct="1"/>
            <a:r>
              <a:rPr lang="en-US" altLang="zh-TW" smtClean="0"/>
              <a:t>It will also introduce a new conceptual framework of </a:t>
            </a:r>
            <a:r>
              <a:rPr lang="en-US" altLang="zh-TW" b="1" smtClean="0">
                <a:solidFill>
                  <a:srgbClr val="FF0000"/>
                </a:solidFill>
              </a:rPr>
              <a:t>cross-straitization </a:t>
            </a:r>
            <a:r>
              <a:rPr lang="en-US" altLang="zh-TW" smtClean="0"/>
              <a:t>using</a:t>
            </a:r>
            <a:r>
              <a:rPr lang="en-US" altLang="zh-TW" b="1" smtClean="0"/>
              <a:t> </a:t>
            </a:r>
            <a:r>
              <a:rPr lang="en-US" altLang="zh-TW" smtClean="0"/>
              <a:t>China and Taiwan as examples.</a:t>
            </a:r>
            <a:endParaRPr lang="zh-TW" altLang="en-US" smtClean="0"/>
          </a:p>
        </p:txBody>
      </p:sp>
      <p:sp>
        <p:nvSpPr>
          <p:cNvPr id="20482" name="投影片編號版面配置區 3"/>
          <p:cNvSpPr>
            <a:spLocks noGrp="1"/>
          </p:cNvSpPr>
          <p:nvPr>
            <p:ph type="sldNum" sz="quarter" idx="12"/>
          </p:nvPr>
        </p:nvSpPr>
        <p:spPr bwMode="auto">
          <a:ln>
            <a:miter lim="800000"/>
            <a:headEnd/>
            <a:tailEnd/>
          </a:ln>
        </p:spPr>
        <p:txBody>
          <a:bodyPr/>
          <a:lstStyle/>
          <a:p>
            <a:pPr>
              <a:defRPr/>
            </a:pPr>
            <a:fld id="{DB173344-6563-4B31-81DC-443305FCA497}" type="slidenum">
              <a:rPr lang="zh-TW" altLang="en-US" smtClean="0"/>
              <a:pPr>
                <a:defRPr/>
              </a:pPr>
              <a:t>4</a:t>
            </a:fld>
            <a:endParaRPr lang="zh-TW"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內容版面配置區 2"/>
          <p:cNvSpPr>
            <a:spLocks noGrp="1"/>
          </p:cNvSpPr>
          <p:nvPr>
            <p:ph idx="1"/>
          </p:nvPr>
        </p:nvSpPr>
        <p:spPr>
          <a:xfrm>
            <a:off x="323850" y="260350"/>
            <a:ext cx="8362950" cy="5865813"/>
          </a:xfrm>
        </p:spPr>
        <p:txBody>
          <a:bodyPr/>
          <a:lstStyle/>
          <a:p>
            <a:pPr marL="0" indent="0" eaLnBrk="1" hangingPunct="1">
              <a:buFont typeface="Arial" charset="0"/>
              <a:buNone/>
            </a:pPr>
            <a:r>
              <a:rPr lang="en-US" altLang="zh-TW" smtClean="0"/>
              <a:t>Selected readings: </a:t>
            </a:r>
            <a:endParaRPr lang="zh-TW" altLang="zh-TW" smtClean="0"/>
          </a:p>
          <a:p>
            <a:pPr marL="0" indent="0" eaLnBrk="1" hangingPunct="1"/>
            <a:r>
              <a:rPr lang="en-US" altLang="zh-TW" smtClean="0"/>
              <a:t>Chapman, David W., Cummings, William K. &amp; Postiglione, Gerard A. (eds.). (2010). </a:t>
            </a:r>
            <a:r>
              <a:rPr lang="en-US" altLang="zh-TW" b="1" i="1" smtClean="0"/>
              <a:t>Crossing Borders in East Asian Higher Education</a:t>
            </a:r>
            <a:r>
              <a:rPr lang="en-US" altLang="zh-TW" smtClean="0"/>
              <a:t>. Springer.</a:t>
            </a:r>
          </a:p>
          <a:p>
            <a:pPr marL="0" indent="0" eaLnBrk="1" hangingPunct="1"/>
            <a:endParaRPr lang="zh-TW" altLang="zh-TW" smtClean="0"/>
          </a:p>
          <a:p>
            <a:pPr marL="0" indent="0" eaLnBrk="1" hangingPunct="1"/>
            <a:r>
              <a:rPr lang="en-US" altLang="zh-TW" smtClean="0"/>
              <a:t>Chou, Chuing Prudence and Ching, Gregory S. (2012). </a:t>
            </a:r>
            <a:r>
              <a:rPr lang="en-US" altLang="zh-TW" b="1" i="1" smtClean="0"/>
              <a:t>Taiwan Education at the Crossroad: When Globalization Meets Localization</a:t>
            </a:r>
            <a:r>
              <a:rPr lang="en-US" altLang="zh-TW" smtClean="0"/>
              <a:t>. New York: Palgrave Macmillan.</a:t>
            </a:r>
            <a:endParaRPr lang="zh-TW" altLang="zh-TW" smtClean="0"/>
          </a:p>
          <a:p>
            <a:pPr marL="0" indent="0" eaLnBrk="1" hangingPunct="1"/>
            <a:endParaRPr lang="zh-TW" altLang="zh-TW" smtClean="0"/>
          </a:p>
          <a:p>
            <a:pPr marL="0" indent="0" eaLnBrk="1" hangingPunct="1"/>
            <a:endParaRPr lang="zh-TW" altLang="en-US" smtClean="0"/>
          </a:p>
        </p:txBody>
      </p:sp>
      <p:sp>
        <p:nvSpPr>
          <p:cNvPr id="22530" name="投影片編號版面配置區 3"/>
          <p:cNvSpPr>
            <a:spLocks noGrp="1"/>
          </p:cNvSpPr>
          <p:nvPr>
            <p:ph type="sldNum" sz="quarter" idx="12"/>
          </p:nvPr>
        </p:nvSpPr>
        <p:spPr bwMode="auto">
          <a:ln>
            <a:miter lim="800000"/>
            <a:headEnd/>
            <a:tailEnd/>
          </a:ln>
        </p:spPr>
        <p:txBody>
          <a:bodyPr/>
          <a:lstStyle/>
          <a:p>
            <a:pPr>
              <a:defRPr/>
            </a:pPr>
            <a:fld id="{BBFE0AF8-0936-42FA-94F5-8FD9331379E7}" type="slidenum">
              <a:rPr lang="zh-TW" altLang="en-US" smtClean="0"/>
              <a:pPr>
                <a:defRPr/>
              </a:pPr>
              <a:t>5</a:t>
            </a:fld>
            <a:endParaRPr lang="zh-TW"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內容版面配置區 2"/>
          <p:cNvSpPr>
            <a:spLocks noGrp="1"/>
          </p:cNvSpPr>
          <p:nvPr>
            <p:ph idx="1"/>
          </p:nvPr>
        </p:nvSpPr>
        <p:spPr>
          <a:xfrm>
            <a:off x="468313" y="260350"/>
            <a:ext cx="8218487" cy="5865813"/>
          </a:xfrm>
        </p:spPr>
        <p:txBody>
          <a:bodyPr/>
          <a:lstStyle/>
          <a:p>
            <a:pPr eaLnBrk="1" hangingPunct="1"/>
            <a:r>
              <a:rPr lang="en-US" altLang="zh-TW" smtClean="0"/>
              <a:t>Majhanovich, S. &amp; Fox, C. (Eds.). (2009). </a:t>
            </a:r>
            <a:r>
              <a:rPr lang="en-US" altLang="zh-TW" b="1" i="1" smtClean="0"/>
              <a:t>Living Together: Education and Intercultural Dialogue</a:t>
            </a:r>
            <a:r>
              <a:rPr lang="en-US" altLang="zh-TW" smtClean="0"/>
              <a:t>. Singapore: Springer.  </a:t>
            </a:r>
            <a:endParaRPr lang="zh-TW" altLang="zh-TW" smtClean="0"/>
          </a:p>
          <a:p>
            <a:pPr eaLnBrk="1" hangingPunct="1"/>
            <a:r>
              <a:rPr lang="en-US" altLang="zh-TW" smtClean="0"/>
              <a:t>Shin, Gi-Wook, &amp; Lee, Karin J. (eds.). (2011). </a:t>
            </a:r>
            <a:r>
              <a:rPr lang="en-US" altLang="zh-TW" b="1" i="1" smtClean="0"/>
              <a:t>U.S.-DPRK Educational Exchanges: Assessment and Future Strategy</a:t>
            </a:r>
            <a:r>
              <a:rPr lang="en-US" altLang="zh-TW" smtClean="0"/>
              <a:t>. Stanford, CA: The Walter H. Shorenstein Asia-Pacific Research Center.</a:t>
            </a:r>
            <a:endParaRPr lang="zh-TW" altLang="zh-TW" smtClean="0"/>
          </a:p>
          <a:p>
            <a:pPr eaLnBrk="1" hangingPunct="1"/>
            <a:r>
              <a:rPr lang="en-US" altLang="zh-TW" smtClean="0"/>
              <a:t>Richmond, Yale. (2003). </a:t>
            </a:r>
            <a:r>
              <a:rPr lang="en-US" altLang="zh-TW" b="1" i="1" smtClean="0"/>
              <a:t>Cultural Exchange and the Cold War: Raising the Iron Curtain</a:t>
            </a:r>
            <a:r>
              <a:rPr lang="en-US" altLang="zh-TW" smtClean="0"/>
              <a:t>.  University Park: Penn State University Press. </a:t>
            </a:r>
            <a:endParaRPr lang="zh-TW" altLang="zh-TW" smtClean="0"/>
          </a:p>
          <a:p>
            <a:pPr eaLnBrk="1" hangingPunct="1"/>
            <a:r>
              <a:rPr lang="en-US" altLang="zh-TW" smtClean="0"/>
              <a:t>Online articles</a:t>
            </a:r>
            <a:endParaRPr lang="zh-TW" altLang="zh-TW" smtClean="0"/>
          </a:p>
        </p:txBody>
      </p:sp>
      <p:sp>
        <p:nvSpPr>
          <p:cNvPr id="23554" name="投影片編號版面配置區 3"/>
          <p:cNvSpPr>
            <a:spLocks noGrp="1"/>
          </p:cNvSpPr>
          <p:nvPr>
            <p:ph type="sldNum" sz="quarter" idx="12"/>
          </p:nvPr>
        </p:nvSpPr>
        <p:spPr bwMode="auto">
          <a:ln>
            <a:miter lim="800000"/>
            <a:headEnd/>
            <a:tailEnd/>
          </a:ln>
        </p:spPr>
        <p:txBody>
          <a:bodyPr/>
          <a:lstStyle/>
          <a:p>
            <a:pPr>
              <a:defRPr/>
            </a:pPr>
            <a:fld id="{7EDD57E4-ACAE-41B8-846D-47BF1D313F91}" type="slidenum">
              <a:rPr lang="zh-TW" altLang="en-US" smtClean="0"/>
              <a:pPr>
                <a:defRPr/>
              </a:pPr>
              <a:t>6</a:t>
            </a:fld>
            <a:endParaRPr lang="zh-TW"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內容版面配置區 2"/>
          <p:cNvSpPr>
            <a:spLocks noGrp="1"/>
          </p:cNvSpPr>
          <p:nvPr>
            <p:ph idx="1"/>
          </p:nvPr>
        </p:nvSpPr>
        <p:spPr>
          <a:xfrm>
            <a:off x="611188" y="333375"/>
            <a:ext cx="8229600" cy="5903913"/>
          </a:xfrm>
        </p:spPr>
        <p:txBody>
          <a:bodyPr/>
          <a:lstStyle/>
          <a:p>
            <a:pPr eaLnBrk="1" hangingPunct="1"/>
            <a:r>
              <a:rPr lang="en-US" altLang="zh-TW" smtClean="0"/>
              <a:t>In Yale Richmond’s</a:t>
            </a:r>
          </a:p>
          <a:p>
            <a:pPr eaLnBrk="1" hangingPunct="1">
              <a:buFont typeface="Arial" charset="0"/>
              <a:buNone/>
            </a:pPr>
            <a:r>
              <a:rPr lang="en-US" altLang="zh-TW" smtClean="0"/>
              <a:t>   </a:t>
            </a:r>
            <a:r>
              <a:rPr lang="en-US" altLang="zh-TW" i="1" smtClean="0">
                <a:solidFill>
                  <a:srgbClr val="FF0000"/>
                </a:solidFill>
              </a:rPr>
              <a:t>Cultural Exchange and the Cold War: Raising the Iron Curtain</a:t>
            </a:r>
          </a:p>
          <a:p>
            <a:pPr eaLnBrk="1" hangingPunct="1">
              <a:buFont typeface="Arial" charset="0"/>
              <a:buNone/>
            </a:pPr>
            <a:r>
              <a:rPr lang="en-US" altLang="zh-TW" smtClean="0"/>
              <a:t>The author concludes:</a:t>
            </a:r>
          </a:p>
          <a:p>
            <a:pPr eaLnBrk="1" hangingPunct="1">
              <a:buFont typeface="Arial" charset="0"/>
              <a:buNone/>
            </a:pPr>
            <a:r>
              <a:rPr lang="en-US" altLang="zh-TW" smtClean="0"/>
              <a:t> </a:t>
            </a:r>
            <a:r>
              <a:rPr lang="en-US" altLang="zh-TW" i="1" smtClean="0">
                <a:solidFill>
                  <a:srgbClr val="FF0000"/>
                </a:solidFill>
              </a:rPr>
              <a:t>“cultural exchange has a gradual but compelling and long-lasting effect over transforming people’s attitude and mind-set, and therefore, it will change the relationship between rival parties and enemies.”</a:t>
            </a:r>
            <a:endParaRPr lang="zh-TW" altLang="en-US" smtClean="0"/>
          </a:p>
          <a:p>
            <a:pPr eaLnBrk="1" hangingPunct="1"/>
            <a:endParaRPr lang="zh-TW" altLang="en-US" smtClean="0"/>
          </a:p>
        </p:txBody>
      </p:sp>
      <p:sp>
        <p:nvSpPr>
          <p:cNvPr id="18434" name="投影片編號版面配置區 3"/>
          <p:cNvSpPr>
            <a:spLocks noGrp="1"/>
          </p:cNvSpPr>
          <p:nvPr>
            <p:ph type="sldNum" sz="quarter" idx="12"/>
          </p:nvPr>
        </p:nvSpPr>
        <p:spPr bwMode="auto">
          <a:ln>
            <a:miter lim="800000"/>
            <a:headEnd/>
            <a:tailEnd/>
          </a:ln>
        </p:spPr>
        <p:txBody>
          <a:bodyPr/>
          <a:lstStyle/>
          <a:p>
            <a:pPr>
              <a:defRPr/>
            </a:pPr>
            <a:fld id="{4F660A50-7231-403A-9E0F-FCEF8DB4684A}" type="slidenum">
              <a:rPr lang="zh-TW" altLang="en-US" smtClean="0"/>
              <a:pPr>
                <a:defRPr/>
              </a:pPr>
              <a:t>7</a:t>
            </a:fld>
            <a:endParaRPr lang="zh-TW" alt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a:xfrm>
            <a:off x="468313" y="260350"/>
            <a:ext cx="8229600" cy="1143000"/>
          </a:xfrm>
        </p:spPr>
        <p:txBody>
          <a:bodyPr/>
          <a:lstStyle/>
          <a:p>
            <a:pPr eaLnBrk="1" hangingPunct="1">
              <a:defRPr/>
            </a:pPr>
            <a:r>
              <a:rPr lang="en-US" altLang="zh-TW" dirty="0" smtClean="0">
                <a:solidFill>
                  <a:srgbClr val="FF0000"/>
                </a:solidFill>
              </a:rPr>
              <a:t>Themes</a:t>
            </a:r>
            <a:endParaRPr lang="zh-TW" altLang="en-US" dirty="0" smtClean="0">
              <a:solidFill>
                <a:srgbClr val="FF0000"/>
              </a:solidFill>
            </a:endParaRPr>
          </a:p>
        </p:txBody>
      </p:sp>
      <p:sp>
        <p:nvSpPr>
          <p:cNvPr id="16387" name="內容版面配置區 2"/>
          <p:cNvSpPr>
            <a:spLocks noGrp="1"/>
          </p:cNvSpPr>
          <p:nvPr>
            <p:ph idx="1"/>
          </p:nvPr>
        </p:nvSpPr>
        <p:spPr/>
        <p:txBody>
          <a:bodyPr/>
          <a:lstStyle/>
          <a:p>
            <a:pPr marL="514350" indent="-514350" eaLnBrk="1" hangingPunct="1">
              <a:buFont typeface="Arial" charset="0"/>
              <a:buNone/>
            </a:pPr>
            <a:r>
              <a:rPr lang="en-US" altLang="zh-TW" sz="2800" smtClean="0"/>
              <a:t>1.  What do Globalization, Internationalization, Localization, and Cross-straitization Represent in the Higher Education of the 21</a:t>
            </a:r>
            <a:r>
              <a:rPr lang="en-US" altLang="zh-TW" sz="2800" baseline="30000" smtClean="0"/>
              <a:t>st</a:t>
            </a:r>
            <a:r>
              <a:rPr lang="en-US" altLang="zh-TW" sz="2800" smtClean="0"/>
              <a:t> Century? </a:t>
            </a:r>
          </a:p>
          <a:p>
            <a:pPr marL="514350" indent="-514350" eaLnBrk="1" hangingPunct="1">
              <a:buFont typeface="Arial" charset="0"/>
              <a:buNone/>
            </a:pPr>
            <a:r>
              <a:rPr lang="en-US" altLang="zh-TW" sz="2800" smtClean="0"/>
              <a:t>2.  US and USSR: Cultural Exchange and the Cold War:     How did Cultural and Educational Exchanges Raise  the Iron Curtain?</a:t>
            </a:r>
            <a:endParaRPr lang="zh-TW" altLang="zh-TW" sz="2800" smtClean="0"/>
          </a:p>
          <a:p>
            <a:pPr marL="514350" indent="-514350" eaLnBrk="1" hangingPunct="1">
              <a:buFont typeface="Arial" charset="0"/>
              <a:buNone/>
            </a:pPr>
            <a:r>
              <a:rPr lang="en-US" altLang="zh-TW" sz="2800" smtClean="0"/>
              <a:t>3.  How have Cultural and Educational Exchanges Shaped Japan through Outreach with Europe, America, China, and the World Since the 18</a:t>
            </a:r>
            <a:r>
              <a:rPr lang="en-US" altLang="zh-TW" sz="2800" baseline="30000" smtClean="0"/>
              <a:t>th</a:t>
            </a:r>
            <a:r>
              <a:rPr lang="en-US" altLang="zh-TW" sz="2800" smtClean="0"/>
              <a:t> Century?</a:t>
            </a:r>
            <a:endParaRPr lang="zh-TW" altLang="zh-TW" sz="2800" smtClean="0"/>
          </a:p>
          <a:p>
            <a:pPr marL="514350" indent="-514350" eaLnBrk="1" hangingPunct="1">
              <a:buFont typeface="Arial" charset="0"/>
              <a:buNone/>
            </a:pPr>
            <a:r>
              <a:rPr lang="en-US" altLang="zh-TW" b="1" smtClean="0"/>
              <a:t> </a:t>
            </a:r>
            <a:endParaRPr lang="zh-TW" altLang="zh-TW" smtClean="0"/>
          </a:p>
          <a:p>
            <a:pPr marL="514350" indent="-514350" eaLnBrk="1" hangingPunct="1">
              <a:buFont typeface="Arial" charset="0"/>
              <a:buNone/>
            </a:pPr>
            <a:r>
              <a:rPr lang="en-US" altLang="zh-TW" b="1" smtClean="0"/>
              <a:t> </a:t>
            </a:r>
            <a:endParaRPr lang="zh-TW" altLang="zh-TW" smtClean="0"/>
          </a:p>
          <a:p>
            <a:pPr marL="514350" indent="-514350" eaLnBrk="1" hangingPunct="1">
              <a:buFont typeface="Arial" charset="0"/>
              <a:buAutoNum type="arabicPeriod"/>
            </a:pPr>
            <a:endParaRPr lang="zh-TW" altLang="zh-TW" smtClean="0"/>
          </a:p>
          <a:p>
            <a:pPr marL="514350" indent="-514350" eaLnBrk="1" hangingPunct="1"/>
            <a:endParaRPr lang="zh-TW" altLang="en-US" smtClean="0"/>
          </a:p>
        </p:txBody>
      </p:sp>
      <p:sp>
        <p:nvSpPr>
          <p:cNvPr id="27651" name="投影片編號版面配置區 3"/>
          <p:cNvSpPr>
            <a:spLocks noGrp="1"/>
          </p:cNvSpPr>
          <p:nvPr>
            <p:ph type="sldNum" sz="quarter" idx="12"/>
          </p:nvPr>
        </p:nvSpPr>
        <p:spPr bwMode="auto">
          <a:ln>
            <a:miter lim="800000"/>
            <a:headEnd/>
            <a:tailEnd/>
          </a:ln>
        </p:spPr>
        <p:txBody>
          <a:bodyPr/>
          <a:lstStyle/>
          <a:p>
            <a:pPr>
              <a:defRPr/>
            </a:pPr>
            <a:fld id="{AC84B253-AAAF-443E-A375-26EB1FE006BE}" type="slidenum">
              <a:rPr lang="zh-TW" altLang="en-US" smtClean="0"/>
              <a:pPr>
                <a:defRPr/>
              </a:pPr>
              <a:t>8</a:t>
            </a:fld>
            <a:endParaRPr lang="zh-TW" alt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內容版面配置區 2"/>
          <p:cNvSpPr>
            <a:spLocks noGrp="1"/>
          </p:cNvSpPr>
          <p:nvPr>
            <p:ph idx="1"/>
          </p:nvPr>
        </p:nvSpPr>
        <p:spPr>
          <a:xfrm>
            <a:off x="468313" y="620713"/>
            <a:ext cx="8218487" cy="5505450"/>
          </a:xfrm>
        </p:spPr>
        <p:txBody>
          <a:bodyPr/>
          <a:lstStyle/>
          <a:p>
            <a:pPr eaLnBrk="1" hangingPunct="1">
              <a:buFont typeface="Arial" charset="0"/>
              <a:buNone/>
            </a:pPr>
            <a:r>
              <a:rPr lang="en-US" altLang="zh-TW" sz="2800" smtClean="0"/>
              <a:t>4. China and Taiwan: The Unprecedented Relationships Since 1987 and the Framework Formation of  Cross-straitization</a:t>
            </a:r>
          </a:p>
          <a:p>
            <a:pPr eaLnBrk="1" hangingPunct="1">
              <a:buFont typeface="Arial" charset="0"/>
              <a:buNone/>
            </a:pPr>
            <a:r>
              <a:rPr lang="en-US" altLang="zh-TW" sz="2800" smtClean="0"/>
              <a:t>5. Two Koreas: How Can/Can’t Cultural and Educational Exchanges Make a Difference?</a:t>
            </a:r>
          </a:p>
          <a:p>
            <a:pPr eaLnBrk="1" hangingPunct="1">
              <a:buFont typeface="Arial" charset="0"/>
              <a:buNone/>
            </a:pPr>
            <a:r>
              <a:rPr lang="en-US" altLang="zh-TW" sz="2800" smtClean="0"/>
              <a:t>6. Two Germanys: The Unfinished Business after Unification</a:t>
            </a:r>
          </a:p>
          <a:p>
            <a:pPr eaLnBrk="1" hangingPunct="1">
              <a:buFont typeface="Arial" charset="0"/>
              <a:buNone/>
            </a:pPr>
            <a:r>
              <a:rPr lang="en-US" altLang="zh-TW" sz="2800" smtClean="0"/>
              <a:t>7. Israel and Palestine: Peace and Conflict in the Backyard</a:t>
            </a:r>
          </a:p>
          <a:p>
            <a:pPr eaLnBrk="1" hangingPunct="1">
              <a:buFont typeface="Arial" charset="0"/>
              <a:buNone/>
            </a:pPr>
            <a:r>
              <a:rPr lang="en-US" altLang="zh-TW" sz="2800" smtClean="0"/>
              <a:t>8. Islam and the World: Can Cultural and Educational Exchanges Alleviate Pain And Sorrow?</a:t>
            </a:r>
            <a:endParaRPr lang="zh-TW" altLang="zh-TW" sz="2800" smtClean="0"/>
          </a:p>
          <a:p>
            <a:pPr eaLnBrk="1" hangingPunct="1">
              <a:buFont typeface="Arial" charset="0"/>
              <a:buNone/>
            </a:pPr>
            <a:endParaRPr lang="zh-TW" altLang="zh-TW" smtClean="0"/>
          </a:p>
          <a:p>
            <a:pPr eaLnBrk="1" hangingPunct="1">
              <a:buFont typeface="Arial" charset="0"/>
              <a:buNone/>
            </a:pPr>
            <a:endParaRPr lang="zh-TW" altLang="zh-TW" smtClean="0"/>
          </a:p>
        </p:txBody>
      </p:sp>
      <p:sp>
        <p:nvSpPr>
          <p:cNvPr id="28674" name="投影片編號版面配置區 3"/>
          <p:cNvSpPr>
            <a:spLocks noGrp="1"/>
          </p:cNvSpPr>
          <p:nvPr>
            <p:ph type="sldNum" sz="quarter" idx="12"/>
          </p:nvPr>
        </p:nvSpPr>
        <p:spPr bwMode="auto">
          <a:ln>
            <a:miter lim="800000"/>
            <a:headEnd/>
            <a:tailEnd/>
          </a:ln>
        </p:spPr>
        <p:txBody>
          <a:bodyPr/>
          <a:lstStyle/>
          <a:p>
            <a:pPr>
              <a:defRPr/>
            </a:pPr>
            <a:fld id="{64D83D1F-5237-4AD9-B147-6456626DADDE}" type="slidenum">
              <a:rPr lang="zh-TW" altLang="en-US" smtClean="0"/>
              <a:pPr>
                <a:defRPr/>
              </a:pPr>
              <a:t>9</a:t>
            </a:fld>
            <a:endParaRPr lang="zh-TW" altLang="en-US"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265</TotalTime>
  <Words>1122</Words>
  <Application>Microsoft Office PowerPoint</Application>
  <PresentationFormat>如螢幕大小 (4:3)</PresentationFormat>
  <Paragraphs>136</Paragraphs>
  <Slides>29</Slides>
  <Notes>0</Notes>
  <HiddenSlides>0</HiddenSlides>
  <MMClips>0</MMClips>
  <ScaleCrop>false</ScaleCrop>
  <HeadingPairs>
    <vt:vector size="4" baseType="variant">
      <vt:variant>
        <vt:lpstr>佈景主題</vt:lpstr>
      </vt:variant>
      <vt:variant>
        <vt:i4>1</vt:i4>
      </vt:variant>
      <vt:variant>
        <vt:lpstr>投影片標題</vt:lpstr>
      </vt:variant>
      <vt:variant>
        <vt:i4>29</vt:i4>
      </vt:variant>
    </vt:vector>
  </HeadingPairs>
  <TitlesOfParts>
    <vt:vector size="30" baseType="lpstr">
      <vt:lpstr>Hol</vt:lpstr>
      <vt:lpstr>Cultural/Educational  Exchange in Rival State    Chuing Chou 2015/11/26 Chiayi University </vt:lpstr>
      <vt:lpstr>Dr. CHUING PRUDENCE CHOU  (周祝瑛)</vt:lpstr>
      <vt:lpstr>投影片 3</vt:lpstr>
      <vt:lpstr>投影片 4</vt:lpstr>
      <vt:lpstr>投影片 5</vt:lpstr>
      <vt:lpstr>投影片 6</vt:lpstr>
      <vt:lpstr>投影片 7</vt:lpstr>
      <vt:lpstr>Themes</vt:lpstr>
      <vt:lpstr>投影片 9</vt:lpstr>
      <vt:lpstr>More than four million refugees of the Syrian Civil War have left the country during the course of the war. Most of them fled to neighboring Turkey, Lebanon, Jordan, and Iraq, while thousands also ended up in more distant countries of the Caucasus, the Persian Gulf, North Africa and Europe. </vt:lpstr>
      <vt:lpstr>投影片 11</vt:lpstr>
      <vt:lpstr> Why No Respite?  http://www.cna.com.tw/news/firstnews/201511255006-1.aspx</vt:lpstr>
      <vt:lpstr> Pope Francis’ ‘Soft Power’ Diplomacy Aims to Bring Islam Into the Modern World          2014 </vt:lpstr>
      <vt:lpstr>投影片 14</vt:lpstr>
      <vt:lpstr>  Words in contrast  </vt:lpstr>
      <vt:lpstr>Why at wars?</vt:lpstr>
      <vt:lpstr>Definition of terms</vt:lpstr>
      <vt:lpstr>Can cultural and educational exchanges  bring about the reconciliation of societies in conflict?  </vt:lpstr>
      <vt:lpstr>Study abroad programs and cultural exchanges are:</vt:lpstr>
      <vt:lpstr>Qestions: </vt:lpstr>
      <vt:lpstr>投影片 21</vt:lpstr>
      <vt:lpstr>Two types of values: Political and Moral </vt:lpstr>
      <vt:lpstr>Koreal-U.S. cultural exchanges </vt:lpstr>
      <vt:lpstr>Educational cooperation between NK and U.S can:</vt:lpstr>
      <vt:lpstr>How does the educational exchanges contribute to the peace building and facilitate Korea’s entry into more normal relations with Western nations?</vt:lpstr>
      <vt:lpstr>USSR and U.S. people-to-people exchanges </vt:lpstr>
      <vt:lpstr>Ideology </vt:lpstr>
      <vt:lpstr>Economy</vt:lpstr>
      <vt:lpstr>Q &amp; 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cultural and educational exchanges  bring about the reconciliation of societies in conflict?</dc:title>
  <dc:creator>M.Maczynska</dc:creator>
  <cp:lastModifiedBy>user</cp:lastModifiedBy>
  <cp:revision>20</cp:revision>
  <dcterms:created xsi:type="dcterms:W3CDTF">2015-01-14T11:22:25Z</dcterms:created>
  <dcterms:modified xsi:type="dcterms:W3CDTF">2016-12-06T04:26:19Z</dcterms:modified>
</cp:coreProperties>
</file>